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94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  <p:sldId id="296" r:id="rId4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5FC040-60BE-42F8-A903-969EE51C4B4B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8FC0AD-4FE0-4905-B3E4-2B2C411034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FC040-60BE-42F8-A903-969EE51C4B4B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FC0AD-4FE0-4905-B3E4-2B2C411034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FC040-60BE-42F8-A903-969EE51C4B4B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FC0AD-4FE0-4905-B3E4-2B2C411034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FC040-60BE-42F8-A903-969EE51C4B4B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FC0AD-4FE0-4905-B3E4-2B2C411034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FC040-60BE-42F8-A903-969EE51C4B4B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FC0AD-4FE0-4905-B3E4-2B2C411034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FC040-60BE-42F8-A903-969EE51C4B4B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FC0AD-4FE0-4905-B3E4-2B2C411034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FC040-60BE-42F8-A903-969EE51C4B4B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FC0AD-4FE0-4905-B3E4-2B2C411034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FC040-60BE-42F8-A903-969EE51C4B4B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FC0AD-4FE0-4905-B3E4-2B2C411034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FC040-60BE-42F8-A903-969EE51C4B4B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FC0AD-4FE0-4905-B3E4-2B2C411034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5FC040-60BE-42F8-A903-969EE51C4B4B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8FC0AD-4FE0-4905-B3E4-2B2C411034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5FC040-60BE-42F8-A903-969EE51C4B4B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8FC0AD-4FE0-4905-B3E4-2B2C411034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5FC040-60BE-42F8-A903-969EE51C4B4B}" type="datetimeFigureOut">
              <a:rPr lang="ko-KR" altLang="en-US" smtClean="0"/>
              <a:pPr/>
              <a:t>2012-04-02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8FC0AD-4FE0-4905-B3E4-2B2C411034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cafe.naver.com/opencl" TargetMode="External"/><Relationship Id="rId2" Type="http://schemas.openxmlformats.org/officeDocument/2006/relationships/hyperlink" Target="http://lifeisforu.tistory.com/1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/>
              <a:t>Chapter 4. </a:t>
            </a:r>
            <a:br>
              <a:rPr lang="en-US" altLang="ko-KR" sz="4000" dirty="0" smtClean="0"/>
            </a:br>
            <a:r>
              <a:rPr lang="en-US" altLang="ko-KR" sz="4000" dirty="0" smtClean="0"/>
              <a:t>Programming with </a:t>
            </a:r>
            <a:r>
              <a:rPr lang="en-US" altLang="ko-KR" sz="4000" dirty="0" err="1" smtClean="0"/>
              <a:t>OpenCL</a:t>
            </a:r>
            <a:r>
              <a:rPr lang="en-US" altLang="ko-KR" sz="4000" dirty="0" smtClean="0"/>
              <a:t> C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42910" y="3857628"/>
            <a:ext cx="7772400" cy="1199704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altLang="ko-KR" dirty="0" smtClean="0"/>
          </a:p>
          <a:p>
            <a:pPr algn="ctr"/>
            <a:r>
              <a:rPr lang="en-US" altLang="ko-KR" sz="6400" dirty="0" smtClean="0"/>
              <a:t>2012. 03. 26. (</a:t>
            </a:r>
            <a:r>
              <a:rPr lang="ko-KR" altLang="en-US" sz="6400" dirty="0" smtClean="0"/>
              <a:t>월</a:t>
            </a:r>
            <a:r>
              <a:rPr lang="en-US" altLang="ko-KR" sz="6400" dirty="0" smtClean="0"/>
              <a:t>)</a:t>
            </a:r>
          </a:p>
          <a:p>
            <a:pPr algn="ctr"/>
            <a:endParaRPr lang="en-US" altLang="ko-KR" sz="6400" dirty="0" smtClean="0"/>
          </a:p>
          <a:p>
            <a:pPr algn="ctr"/>
            <a:r>
              <a:rPr lang="ko-KR" altLang="en-US" sz="6400" dirty="0" smtClean="0"/>
              <a:t>충북대학교 디지털정보융합학과 </a:t>
            </a:r>
            <a:endParaRPr lang="en-US" altLang="ko-KR" sz="6400" dirty="0" smtClean="0"/>
          </a:p>
          <a:p>
            <a:pPr algn="ctr"/>
            <a:r>
              <a:rPr lang="ko-KR" altLang="en-US" sz="6400" dirty="0" smtClean="0"/>
              <a:t>김 도 형</a:t>
            </a:r>
            <a:endParaRPr lang="ko-KR" altLang="en-US" sz="6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Vector Literals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ex) float4: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(float4) ( float, float, float, float )</a:t>
            </a:r>
          </a:p>
          <a:p>
            <a:pPr>
              <a:buNone/>
            </a:pPr>
            <a:r>
              <a:rPr lang="en-US" altLang="ko-KR" dirty="0" smtClean="0"/>
              <a:t>(float4) ( float2, float, float )</a:t>
            </a: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(float4) ( float, float2, float )</a:t>
            </a: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(float4) ( float, float, float2 )</a:t>
            </a: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(float4) ( float2, float2 )</a:t>
            </a: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(float4) ( float3, float )</a:t>
            </a: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(float4) ( float )</a:t>
            </a:r>
          </a:p>
          <a:p>
            <a:pPr>
              <a:buNone/>
            </a:pPr>
            <a:endParaRPr lang="ko-KR" altLang="en-US" dirty="0" smtClean="0"/>
          </a:p>
          <a:p>
            <a:pPr>
              <a:buNone/>
            </a:pPr>
            <a:r>
              <a:rPr lang="en-US" altLang="ko-KR" sz="2000" dirty="0" smtClean="0">
                <a:solidFill>
                  <a:schemeClr val="accent2">
                    <a:lumMod val="75000"/>
                  </a:schemeClr>
                </a:solidFill>
              </a:rPr>
              <a:t>p.105 </a:t>
            </a:r>
            <a:r>
              <a:rPr lang="ko-KR" altLang="en-US" sz="2000" dirty="0" smtClean="0">
                <a:solidFill>
                  <a:schemeClr val="accent2">
                    <a:lumMod val="75000"/>
                  </a:schemeClr>
                </a:solidFill>
              </a:rPr>
              <a:t>활용 예</a:t>
            </a:r>
            <a:endParaRPr lang="en-US" altLang="ko-K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err="1" smtClean="0"/>
              <a:t>OpenCL</a:t>
            </a:r>
            <a:r>
              <a:rPr lang="en-US" altLang="ko-KR" dirty="0" smtClean="0"/>
              <a:t> C</a:t>
            </a:r>
            <a:r>
              <a:rPr lang="ko-KR" altLang="en-US" dirty="0" smtClean="0"/>
              <a:t>에서 사용되는 데이터 타입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Vector Components (p.106 - Table 4.4)</a:t>
            </a:r>
          </a:p>
          <a:p>
            <a:pPr>
              <a:buNone/>
            </a:pPr>
            <a:r>
              <a:rPr lang="en-US" altLang="ko-KR" dirty="0" smtClean="0"/>
              <a:t> - 1, 2, 3, 4 components</a:t>
            </a:r>
            <a:r>
              <a:rPr lang="ko-KR" altLang="en-US" dirty="0" smtClean="0"/>
              <a:t>의 벡터 데이터 타입은 </a:t>
            </a:r>
            <a:r>
              <a:rPr lang="en-US" altLang="ko-KR" dirty="0" smtClean="0"/>
              <a:t>&lt;vector&gt;.</a:t>
            </a:r>
            <a:r>
              <a:rPr lang="en-US" altLang="ko-KR" dirty="0" err="1" smtClean="0"/>
              <a:t>xyzw</a:t>
            </a:r>
            <a:r>
              <a:rPr lang="ko-KR" altLang="en-US" dirty="0" smtClean="0"/>
              <a:t>로 표현한다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ex) vector components </a:t>
            </a:r>
            <a:r>
              <a:rPr lang="ko-KR" altLang="en-US" dirty="0" smtClean="0"/>
              <a:t>접근 </a:t>
            </a: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 smtClean="0"/>
              <a:t>float2 pos;</a:t>
            </a:r>
          </a:p>
          <a:p>
            <a:pPr>
              <a:buNone/>
            </a:pPr>
            <a:r>
              <a:rPr lang="en-US" altLang="ko-KR" dirty="0" err="1" smtClean="0"/>
              <a:t>pos.x</a:t>
            </a:r>
            <a:r>
              <a:rPr lang="en-US" altLang="ko-KR" dirty="0" smtClean="0"/>
              <a:t> = 1.0f; 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//is legal</a:t>
            </a:r>
          </a:p>
          <a:p>
            <a:pPr>
              <a:buNone/>
            </a:pPr>
            <a:r>
              <a:rPr lang="en-US" altLang="ko-KR" dirty="0" err="1" smtClean="0"/>
              <a:t>pos.z</a:t>
            </a:r>
            <a:r>
              <a:rPr lang="en-US" altLang="ko-KR" dirty="0" smtClean="0"/>
              <a:t> = 1.0f; 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//is illegal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err="1" smtClean="0"/>
              <a:t>OpenCL</a:t>
            </a:r>
            <a:r>
              <a:rPr lang="en-US" altLang="ko-KR" dirty="0" smtClean="0"/>
              <a:t> C</a:t>
            </a:r>
            <a:r>
              <a:rPr lang="ko-KR" altLang="en-US" dirty="0" smtClean="0"/>
              <a:t>에서 사용되는 데이터 타입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Vector Components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ex) vector components </a:t>
            </a:r>
            <a:r>
              <a:rPr lang="ko-KR" altLang="en-US" dirty="0" smtClean="0"/>
              <a:t>다중 선택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float4 c;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err="1" smtClean="0"/>
              <a:t>c.xyzw</a:t>
            </a:r>
            <a:r>
              <a:rPr lang="en-US" altLang="ko-KR" dirty="0" smtClean="0"/>
              <a:t> = (float4) ( 1.0f, 2.0f, 3.0f, 4.0f );</a:t>
            </a:r>
          </a:p>
          <a:p>
            <a:pPr>
              <a:buNone/>
            </a:pPr>
            <a:r>
              <a:rPr lang="en-US" altLang="ko-KR" dirty="0" err="1" smtClean="0"/>
              <a:t>c.z</a:t>
            </a:r>
            <a:r>
              <a:rPr lang="en-US" altLang="ko-KR" dirty="0" smtClean="0"/>
              <a:t> = 1.0f;</a:t>
            </a:r>
          </a:p>
          <a:p>
            <a:pPr>
              <a:buNone/>
            </a:pPr>
            <a:r>
              <a:rPr lang="en-US" altLang="ko-KR" dirty="0" err="1" smtClean="0"/>
              <a:t>c.xy</a:t>
            </a:r>
            <a:r>
              <a:rPr lang="en-US" altLang="ko-KR" dirty="0" smtClean="0"/>
              <a:t> = (float2) ( 3.0f, 4.0f );</a:t>
            </a:r>
          </a:p>
          <a:p>
            <a:pPr>
              <a:buNone/>
            </a:pPr>
            <a:r>
              <a:rPr lang="en-US" altLang="ko-KR" dirty="0" smtClean="0"/>
              <a:t>c.xyz = (float3) ( 3.0f, 4.0f, 5.0f);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err="1" smtClean="0"/>
              <a:t>OpenCL</a:t>
            </a:r>
            <a:r>
              <a:rPr lang="en-US" altLang="ko-KR" dirty="0" smtClean="0"/>
              <a:t> C</a:t>
            </a:r>
            <a:r>
              <a:rPr lang="ko-KR" altLang="en-US" dirty="0" smtClean="0"/>
              <a:t>에서 사용되는 데이터 타입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Vector Components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ex) vector components </a:t>
            </a:r>
            <a:r>
              <a:rPr lang="ko-KR" altLang="en-US" dirty="0" smtClean="0"/>
              <a:t>변경 및 복사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float4 pos = (float4) ( 1.0f, 2.0f, 3.0f, 4.0f 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float4 </a:t>
            </a:r>
            <a:r>
              <a:rPr lang="en-US" altLang="ko-KR" dirty="0" err="1" smtClean="0"/>
              <a:t>swiz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pos.wzyx</a:t>
            </a:r>
            <a:r>
              <a:rPr lang="en-US" altLang="ko-KR" dirty="0" smtClean="0"/>
              <a:t>; </a:t>
            </a:r>
          </a:p>
          <a:p>
            <a:pPr>
              <a:buNone/>
            </a:pPr>
            <a:r>
              <a:rPr lang="en-US" altLang="ko-KR" sz="2400" dirty="0" smtClean="0">
                <a:solidFill>
                  <a:schemeClr val="accent2">
                    <a:lumMod val="75000"/>
                  </a:schemeClr>
                </a:solidFill>
              </a:rPr>
              <a:t>// </a:t>
            </a:r>
            <a:r>
              <a:rPr lang="en-US" altLang="ko-KR" sz="2400" dirty="0" err="1" smtClean="0">
                <a:solidFill>
                  <a:schemeClr val="accent2">
                    <a:lumMod val="75000"/>
                  </a:schemeClr>
                </a:solidFill>
              </a:rPr>
              <a:t>swiz</a:t>
            </a:r>
            <a:r>
              <a:rPr lang="en-US" altLang="ko-KR" sz="2400" dirty="0" smtClean="0">
                <a:solidFill>
                  <a:schemeClr val="accent2">
                    <a:lumMod val="75000"/>
                  </a:schemeClr>
                </a:solidFill>
              </a:rPr>
              <a:t> = (4.0f, 3.0f, 2.0f, 1.0f)</a:t>
            </a:r>
          </a:p>
          <a:p>
            <a:pPr>
              <a:buNone/>
            </a:pPr>
            <a:endParaRPr lang="en-US" altLang="ko-KR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ko-KR" dirty="0" smtClean="0"/>
              <a:t>float4 dup = </a:t>
            </a:r>
            <a:r>
              <a:rPr lang="en-US" altLang="ko-KR" dirty="0" err="1" smtClean="0"/>
              <a:t>pos.xxyy</a:t>
            </a:r>
            <a:r>
              <a:rPr lang="en-US" altLang="ko-KR" dirty="0" smtClean="0"/>
              <a:t>; </a:t>
            </a:r>
          </a:p>
          <a:p>
            <a:pPr>
              <a:buNone/>
            </a:pPr>
            <a:r>
              <a:rPr lang="en-US" altLang="ko-KR" sz="2400" dirty="0" smtClean="0">
                <a:solidFill>
                  <a:schemeClr val="accent2">
                    <a:lumMod val="75000"/>
                  </a:schemeClr>
                </a:solidFill>
              </a:rPr>
              <a:t>// dup = (1.0f, 1.0f, 2.0f, 2.0f)</a:t>
            </a:r>
          </a:p>
          <a:p>
            <a:pPr>
              <a:buNone/>
            </a:pP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err="1" smtClean="0"/>
              <a:t>OpenCL</a:t>
            </a:r>
            <a:r>
              <a:rPr lang="en-US" altLang="ko-KR" dirty="0" smtClean="0"/>
              <a:t> C</a:t>
            </a:r>
            <a:r>
              <a:rPr lang="ko-KR" altLang="en-US" dirty="0" smtClean="0"/>
              <a:t>에서 사용되는 데이터 타입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altLang="ko-KR" dirty="0" smtClean="0"/>
              <a:t>Vector Components </a:t>
            </a:r>
          </a:p>
          <a:p>
            <a:pPr>
              <a:buNone/>
            </a:pPr>
            <a:r>
              <a:rPr lang="en-US" altLang="ko-KR" dirty="0" smtClean="0"/>
              <a:t>– numeric index(</a:t>
            </a:r>
            <a:r>
              <a:rPr lang="ko-KR" altLang="en-US" dirty="0" smtClean="0"/>
              <a:t>번호순 색인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사용한 접근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(p.107 – Table 4.5)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numeric index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s 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S</a:t>
            </a:r>
            <a:r>
              <a:rPr lang="ko-KR" altLang="en-US" dirty="0" smtClean="0"/>
              <a:t>를 번호 앞에 표시하고 사용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ex) float8 f</a:t>
            </a:r>
          </a:p>
          <a:p>
            <a:pPr>
              <a:buNone/>
            </a:pPr>
            <a:r>
              <a:rPr lang="en-US" altLang="ko-KR" dirty="0" smtClean="0"/>
              <a:t>     f.s0 : first element </a:t>
            </a:r>
          </a:p>
          <a:p>
            <a:pPr>
              <a:buNone/>
            </a:pPr>
            <a:r>
              <a:rPr lang="en-US" altLang="ko-KR" dirty="0" smtClean="0"/>
              <a:t>     f.s7 : eighth element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numeric index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.</a:t>
            </a:r>
            <a:r>
              <a:rPr lang="en-US" altLang="ko-KR" dirty="0" err="1" smtClean="0"/>
              <a:t>xyzw</a:t>
            </a:r>
            <a:r>
              <a:rPr lang="en-US" altLang="ko-KR" dirty="0" smtClean="0"/>
              <a:t> </a:t>
            </a:r>
            <a:r>
              <a:rPr lang="ko-KR" altLang="en-US" dirty="0" smtClean="0"/>
              <a:t>표기법과 섞여서 사용 불가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ex) float4 f;</a:t>
            </a:r>
          </a:p>
          <a:p>
            <a:pPr>
              <a:buNone/>
            </a:pPr>
            <a:r>
              <a:rPr lang="en-US" altLang="ko-KR" dirty="0" smtClean="0"/>
              <a:t>      float4 </a:t>
            </a:r>
            <a:r>
              <a:rPr lang="en-US" altLang="ko-KR" dirty="0" err="1" smtClean="0"/>
              <a:t>v_A</a:t>
            </a:r>
            <a:r>
              <a:rPr lang="en-US" altLang="ko-KR" dirty="0" smtClean="0"/>
              <a:t> = f.xs123;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// is illegal</a:t>
            </a:r>
          </a:p>
          <a:p>
            <a:pPr>
              <a:buNone/>
            </a:pPr>
            <a:r>
              <a:rPr lang="en-US" altLang="ko-KR" dirty="0" smtClean="0"/>
              <a:t>      float4 </a:t>
            </a:r>
            <a:r>
              <a:rPr lang="en-US" altLang="ko-KR" dirty="0" err="1" smtClean="0"/>
              <a:t>v_B</a:t>
            </a:r>
            <a:r>
              <a:rPr lang="en-US" altLang="ko-KR" dirty="0" smtClean="0"/>
              <a:t> = f.s012w;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// is illegal</a:t>
            </a:r>
          </a:p>
          <a:p>
            <a:pPr>
              <a:buNone/>
            </a:pPr>
            <a:endParaRPr lang="en-US" altLang="ko-K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ko-KR" dirty="0" smtClean="0"/>
              <a:t>- p108 </a:t>
            </a:r>
          </a:p>
          <a:p>
            <a:pPr>
              <a:buNone/>
            </a:pPr>
            <a:r>
              <a:rPr lang="en-US" altLang="ko-KR" dirty="0" smtClean="0"/>
              <a:t>   .lo/.hi , .odd/.even </a:t>
            </a:r>
            <a:r>
              <a:rPr lang="ko-KR" altLang="en-US" dirty="0" smtClean="0"/>
              <a:t>사용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ex) int4 a, b;  </a:t>
            </a:r>
            <a:r>
              <a:rPr lang="en-US" altLang="ko-KR" dirty="0" smtClean="0">
                <a:solidFill>
                  <a:srgbClr val="C00000"/>
                </a:solidFill>
              </a:rPr>
              <a:t>// a( a0, a1, a2, a3)</a:t>
            </a:r>
            <a:r>
              <a:rPr lang="ko-KR" altLang="en-US" dirty="0" smtClean="0">
                <a:solidFill>
                  <a:srgbClr val="C00000"/>
                </a:solidFill>
              </a:rPr>
              <a:t>라고 하면</a:t>
            </a:r>
            <a:endParaRPr lang="en-US" altLang="ko-KR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altLang="ko-KR" dirty="0" smtClean="0"/>
              <a:t>      </a:t>
            </a:r>
            <a:r>
              <a:rPr lang="en-US" altLang="ko-KR" dirty="0" err="1" smtClean="0"/>
              <a:t>b.even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a.lo</a:t>
            </a:r>
            <a:r>
              <a:rPr lang="en-US" altLang="ko-KR" dirty="0" smtClean="0"/>
              <a:t>;  </a:t>
            </a:r>
            <a:r>
              <a:rPr lang="en-US" altLang="ko-KR" dirty="0" smtClean="0">
                <a:solidFill>
                  <a:srgbClr val="C00000"/>
                </a:solidFill>
              </a:rPr>
              <a:t>// a </a:t>
            </a:r>
            <a:r>
              <a:rPr lang="ko-KR" altLang="en-US" dirty="0" smtClean="0">
                <a:solidFill>
                  <a:srgbClr val="C00000"/>
                </a:solidFill>
              </a:rPr>
              <a:t>의</a:t>
            </a:r>
            <a:r>
              <a:rPr lang="en-US" altLang="ko-KR" dirty="0" smtClean="0">
                <a:solidFill>
                  <a:srgbClr val="C00000"/>
                </a:solidFill>
              </a:rPr>
              <a:t> </a:t>
            </a:r>
            <a:r>
              <a:rPr lang="ko-KR" altLang="en-US" dirty="0" smtClean="0">
                <a:solidFill>
                  <a:srgbClr val="C00000"/>
                </a:solidFill>
              </a:rPr>
              <a:t>하위 </a:t>
            </a:r>
            <a:r>
              <a:rPr lang="en-US" altLang="ko-KR" dirty="0" smtClean="0">
                <a:solidFill>
                  <a:srgbClr val="C00000"/>
                </a:solidFill>
              </a:rPr>
              <a:t>2</a:t>
            </a:r>
            <a:r>
              <a:rPr lang="ko-KR" altLang="en-US" dirty="0" smtClean="0">
                <a:solidFill>
                  <a:srgbClr val="C00000"/>
                </a:solidFill>
              </a:rPr>
              <a:t>개의 스칼라 값을 짝수 번째에 배치한다</a:t>
            </a:r>
            <a:r>
              <a:rPr lang="en-US" altLang="ko-KR" dirty="0" smtClean="0">
                <a:solidFill>
                  <a:srgbClr val="C00000"/>
                </a:solidFill>
              </a:rPr>
              <a:t>.  b (</a:t>
            </a:r>
            <a:r>
              <a:rPr lang="en-US" altLang="ko-KR" dirty="0" smtClean="0">
                <a:solidFill>
                  <a:srgbClr val="00B050"/>
                </a:solidFill>
              </a:rPr>
              <a:t>a0</a:t>
            </a:r>
            <a:r>
              <a:rPr lang="en-US" altLang="ko-KR" dirty="0" smtClean="0">
                <a:solidFill>
                  <a:srgbClr val="C00000"/>
                </a:solidFill>
              </a:rPr>
              <a:t>, xx, </a:t>
            </a:r>
            <a:r>
              <a:rPr lang="en-US" altLang="ko-KR" dirty="0" smtClean="0">
                <a:solidFill>
                  <a:srgbClr val="00B050"/>
                </a:solidFill>
              </a:rPr>
              <a:t>a1</a:t>
            </a:r>
            <a:r>
              <a:rPr lang="en-US" altLang="ko-KR" dirty="0" smtClean="0">
                <a:solidFill>
                  <a:srgbClr val="C00000"/>
                </a:solidFill>
              </a:rPr>
              <a:t>, xx)  </a:t>
            </a:r>
          </a:p>
          <a:p>
            <a:pPr>
              <a:buNone/>
            </a:pPr>
            <a:r>
              <a:rPr lang="en-US" altLang="ko-KR" dirty="0" smtClean="0"/>
              <a:t>      b.odd = </a:t>
            </a:r>
            <a:r>
              <a:rPr lang="en-US" altLang="ko-KR" dirty="0" err="1" smtClean="0"/>
              <a:t>a.hi</a:t>
            </a:r>
            <a:r>
              <a:rPr lang="en-US" altLang="ko-KR" dirty="0" smtClean="0"/>
              <a:t>;   </a:t>
            </a:r>
            <a:r>
              <a:rPr lang="en-US" altLang="ko-KR" dirty="0" smtClean="0">
                <a:solidFill>
                  <a:srgbClr val="C00000"/>
                </a:solidFill>
              </a:rPr>
              <a:t>// a </a:t>
            </a:r>
            <a:r>
              <a:rPr lang="ko-KR" altLang="en-US" dirty="0" smtClean="0">
                <a:solidFill>
                  <a:srgbClr val="C00000"/>
                </a:solidFill>
              </a:rPr>
              <a:t>의 상위 </a:t>
            </a:r>
            <a:r>
              <a:rPr lang="en-US" altLang="ko-KR" dirty="0" smtClean="0">
                <a:solidFill>
                  <a:srgbClr val="C00000"/>
                </a:solidFill>
              </a:rPr>
              <a:t>2</a:t>
            </a:r>
            <a:r>
              <a:rPr lang="ko-KR" altLang="en-US" dirty="0" smtClean="0">
                <a:solidFill>
                  <a:srgbClr val="C00000"/>
                </a:solidFill>
              </a:rPr>
              <a:t>개의 스칼라 값을 홀수 번째에 배치한다</a:t>
            </a:r>
            <a:r>
              <a:rPr lang="en-US" altLang="ko-KR" dirty="0" smtClean="0">
                <a:solidFill>
                  <a:srgbClr val="C00000"/>
                </a:solidFill>
              </a:rPr>
              <a:t>.  b (</a:t>
            </a:r>
            <a:r>
              <a:rPr lang="en-US" altLang="ko-KR" dirty="0" smtClean="0">
                <a:solidFill>
                  <a:srgbClr val="00B050"/>
                </a:solidFill>
              </a:rPr>
              <a:t>a0</a:t>
            </a:r>
            <a:r>
              <a:rPr lang="en-US" altLang="ko-KR" dirty="0" smtClean="0">
                <a:solidFill>
                  <a:srgbClr val="C00000"/>
                </a:solidFill>
              </a:rPr>
              <a:t>, </a:t>
            </a:r>
            <a:r>
              <a:rPr lang="en-US" altLang="ko-KR" dirty="0" smtClean="0">
                <a:solidFill>
                  <a:schemeClr val="accent5">
                    <a:lumMod val="75000"/>
                  </a:schemeClr>
                </a:solidFill>
              </a:rPr>
              <a:t>a2</a:t>
            </a:r>
            <a:r>
              <a:rPr lang="en-US" altLang="ko-KR" dirty="0" smtClean="0">
                <a:solidFill>
                  <a:srgbClr val="C00000"/>
                </a:solidFill>
              </a:rPr>
              <a:t>, </a:t>
            </a:r>
            <a:r>
              <a:rPr lang="en-US" altLang="ko-KR" dirty="0" smtClean="0">
                <a:solidFill>
                  <a:srgbClr val="00B050"/>
                </a:solidFill>
              </a:rPr>
              <a:t>a1</a:t>
            </a:r>
            <a:r>
              <a:rPr lang="en-US" altLang="ko-KR" dirty="0" smtClean="0">
                <a:solidFill>
                  <a:srgbClr val="C00000"/>
                </a:solidFill>
              </a:rPr>
              <a:t>, </a:t>
            </a:r>
            <a:r>
              <a:rPr lang="en-US" altLang="ko-KR" dirty="0" smtClean="0">
                <a:solidFill>
                  <a:schemeClr val="accent5">
                    <a:lumMod val="75000"/>
                  </a:schemeClr>
                </a:solidFill>
              </a:rPr>
              <a:t>a3</a:t>
            </a:r>
            <a:r>
              <a:rPr lang="en-US" altLang="ko-KR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err="1" smtClean="0"/>
              <a:t>OpenCL</a:t>
            </a:r>
            <a:r>
              <a:rPr lang="en-US" altLang="ko-KR" dirty="0" smtClean="0"/>
              <a:t> C</a:t>
            </a:r>
            <a:r>
              <a:rPr lang="ko-KR" altLang="en-US" dirty="0" smtClean="0"/>
              <a:t>에서 사용되는 데이터 타입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Other Data Types (p.108 – Table 4.6)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sz="2400" dirty="0" smtClean="0"/>
              <a:t>- Image </a:t>
            </a:r>
            <a:r>
              <a:rPr lang="ko-KR" altLang="en-US" sz="2400" dirty="0" smtClean="0"/>
              <a:t>와 </a:t>
            </a:r>
            <a:r>
              <a:rPr lang="en-US" altLang="ko-KR" sz="2400" dirty="0" smtClean="0"/>
              <a:t>image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sampler </a:t>
            </a:r>
            <a:r>
              <a:rPr lang="ko-KR" altLang="en-US" sz="2400" dirty="0" smtClean="0"/>
              <a:t>데이터 타입에 대한 </a:t>
            </a:r>
            <a:r>
              <a:rPr lang="ko-KR" altLang="en-US" sz="2400" dirty="0" smtClean="0"/>
              <a:t>제한사항</a:t>
            </a:r>
            <a:endParaRPr lang="en-US" altLang="ko-KR" sz="2400" dirty="0" smtClean="0"/>
          </a:p>
          <a:p>
            <a:pPr lvl="1">
              <a:buNone/>
            </a:pPr>
            <a:r>
              <a:rPr lang="en-US" altLang="ko-KR" sz="1200" dirty="0" smtClean="0">
                <a:solidFill>
                  <a:srgbClr val="0070C0"/>
                </a:solidFill>
              </a:rPr>
              <a:t> * </a:t>
            </a:r>
            <a:r>
              <a:rPr lang="en-US" altLang="ko-KR" sz="1200" dirty="0" smtClean="0">
                <a:solidFill>
                  <a:srgbClr val="FF0000"/>
                </a:solidFill>
              </a:rPr>
              <a:t>sampler</a:t>
            </a:r>
            <a:r>
              <a:rPr lang="en-US" altLang="ko-KR" sz="1200" dirty="0" smtClean="0">
                <a:solidFill>
                  <a:srgbClr val="0070C0"/>
                </a:solidFill>
              </a:rPr>
              <a:t> : image</a:t>
            </a:r>
            <a:r>
              <a:rPr lang="ko-KR" altLang="en-US" sz="1200" dirty="0" smtClean="0">
                <a:solidFill>
                  <a:srgbClr val="0070C0"/>
                </a:solidFill>
              </a:rPr>
              <a:t>가 </a:t>
            </a:r>
            <a:r>
              <a:rPr lang="en-US" altLang="ko-KR" sz="1200" dirty="0" smtClean="0">
                <a:solidFill>
                  <a:srgbClr val="0070C0"/>
                </a:solidFill>
              </a:rPr>
              <a:t>read </a:t>
            </a:r>
            <a:r>
              <a:rPr lang="ko-KR" altLang="en-US" sz="1200" dirty="0" smtClean="0">
                <a:solidFill>
                  <a:srgbClr val="0070C0"/>
                </a:solidFill>
              </a:rPr>
              <a:t>될 때 </a:t>
            </a:r>
            <a:r>
              <a:rPr lang="en-US" altLang="ko-KR" sz="1200" dirty="0" smtClean="0">
                <a:solidFill>
                  <a:srgbClr val="0070C0"/>
                </a:solidFill>
              </a:rPr>
              <a:t>image</a:t>
            </a:r>
            <a:r>
              <a:rPr lang="ko-KR" altLang="en-US" sz="1200" dirty="0" smtClean="0">
                <a:solidFill>
                  <a:srgbClr val="0070C0"/>
                </a:solidFill>
              </a:rPr>
              <a:t>를 </a:t>
            </a:r>
            <a:r>
              <a:rPr lang="en-US" altLang="ko-KR" sz="1200" dirty="0" smtClean="0">
                <a:solidFill>
                  <a:srgbClr val="0070C0"/>
                </a:solidFill>
              </a:rPr>
              <a:t>sampling</a:t>
            </a:r>
            <a:r>
              <a:rPr lang="ko-KR" altLang="en-US" sz="1200" dirty="0" smtClean="0">
                <a:solidFill>
                  <a:srgbClr val="0070C0"/>
                </a:solidFill>
              </a:rPr>
              <a:t>하는 방식을 기술하는 </a:t>
            </a:r>
            <a:r>
              <a:rPr lang="en-US" altLang="ko-KR" sz="1200" dirty="0" smtClean="0">
                <a:solidFill>
                  <a:srgbClr val="0070C0"/>
                </a:solidFill>
              </a:rPr>
              <a:t>object</a:t>
            </a:r>
            <a:r>
              <a:rPr lang="ko-KR" altLang="en-US" sz="1200" dirty="0" smtClean="0">
                <a:solidFill>
                  <a:srgbClr val="0070C0"/>
                </a:solidFill>
              </a:rPr>
              <a:t>로 </a:t>
            </a:r>
            <a:r>
              <a:rPr lang="en-US" altLang="ko-KR" sz="1200" dirty="0" smtClean="0">
                <a:solidFill>
                  <a:srgbClr val="0070C0"/>
                </a:solidFill>
              </a:rPr>
              <a:t>sampler</a:t>
            </a:r>
            <a:r>
              <a:rPr lang="ko-KR" altLang="en-US" sz="1200" dirty="0" smtClean="0">
                <a:solidFill>
                  <a:srgbClr val="0070C0"/>
                </a:solidFill>
              </a:rPr>
              <a:t>는 </a:t>
            </a:r>
            <a:r>
              <a:rPr lang="en-US" altLang="ko-KR" sz="1200" dirty="0" smtClean="0">
                <a:solidFill>
                  <a:srgbClr val="0070C0"/>
                </a:solidFill>
              </a:rPr>
              <a:t>image addressing-mode</a:t>
            </a:r>
            <a:r>
              <a:rPr lang="ko-KR" altLang="en-US" sz="1200" dirty="0" smtClean="0">
                <a:solidFill>
                  <a:srgbClr val="0070C0"/>
                </a:solidFill>
              </a:rPr>
              <a:t>를 지정한다</a:t>
            </a:r>
            <a:r>
              <a:rPr lang="en-US" altLang="ko-KR" sz="1200" dirty="0" smtClean="0">
                <a:solidFill>
                  <a:srgbClr val="0070C0"/>
                </a:solidFill>
              </a:rPr>
              <a:t>. </a:t>
            </a:r>
          </a:p>
          <a:p>
            <a:pPr lvl="1">
              <a:buNone/>
            </a:pPr>
            <a:r>
              <a:rPr lang="en-US" altLang="ko-KR" sz="1200" dirty="0" smtClean="0">
                <a:solidFill>
                  <a:srgbClr val="0070C0"/>
                </a:solidFill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</a:rPr>
              <a:t>             </a:t>
            </a:r>
            <a:r>
              <a:rPr lang="ko-KR" altLang="en-US" sz="1200" dirty="0" smtClean="0">
                <a:solidFill>
                  <a:srgbClr val="0070C0"/>
                </a:solidFill>
              </a:rPr>
              <a:t>즉</a:t>
            </a:r>
            <a:r>
              <a:rPr lang="en-US" altLang="ko-KR" sz="1200" dirty="0" smtClean="0">
                <a:solidFill>
                  <a:srgbClr val="0070C0"/>
                </a:solidFill>
              </a:rPr>
              <a:t>, </a:t>
            </a:r>
            <a:r>
              <a:rPr lang="ko-KR" altLang="en-US" sz="1200" dirty="0" smtClean="0">
                <a:solidFill>
                  <a:srgbClr val="0070C0"/>
                </a:solidFill>
              </a:rPr>
              <a:t>범위가 벗어난 좌표가 처리되는 방식이나</a:t>
            </a:r>
            <a:r>
              <a:rPr lang="en-US" altLang="ko-KR" sz="1200" dirty="0" smtClean="0">
                <a:solidFill>
                  <a:srgbClr val="0070C0"/>
                </a:solidFill>
              </a:rPr>
              <a:t>, filtering mode, </a:t>
            </a:r>
            <a:r>
              <a:rPr lang="ko-KR" altLang="en-US" sz="1200" dirty="0" smtClean="0">
                <a:solidFill>
                  <a:srgbClr val="0070C0"/>
                </a:solidFill>
              </a:rPr>
              <a:t>입력</a:t>
            </a:r>
            <a:r>
              <a:rPr lang="en-US" altLang="ko-KR" sz="1200" dirty="0" smtClean="0">
                <a:solidFill>
                  <a:srgbClr val="0070C0"/>
                </a:solidFill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</a:rPr>
              <a:t>image </a:t>
            </a:r>
            <a:r>
              <a:rPr lang="ko-KR" altLang="en-US" sz="1200" dirty="0" smtClean="0">
                <a:solidFill>
                  <a:srgbClr val="0070C0"/>
                </a:solidFill>
              </a:rPr>
              <a:t>좌표가 정규화되었는지 여부를 지정한다</a:t>
            </a:r>
            <a:r>
              <a:rPr lang="en-US" altLang="ko-KR" sz="1200" dirty="0" smtClean="0">
                <a:solidFill>
                  <a:srgbClr val="0070C0"/>
                </a:solidFill>
              </a:rPr>
              <a:t>.</a:t>
            </a:r>
          </a:p>
          <a:p>
            <a:pPr lvl="1">
              <a:buNone/>
            </a:pPr>
            <a:endParaRPr lang="en-US" altLang="ko-KR" sz="1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altLang="ko-KR" sz="2400" dirty="0" smtClean="0"/>
              <a:t> 1. image</a:t>
            </a:r>
            <a:r>
              <a:rPr lang="ko-KR" altLang="en-US" sz="2400" dirty="0" smtClean="0"/>
              <a:t>와 </a:t>
            </a:r>
            <a:r>
              <a:rPr lang="en-US" altLang="ko-KR" sz="2400" dirty="0" smtClean="0"/>
              <a:t>sampler </a:t>
            </a:r>
            <a:r>
              <a:rPr lang="ko-KR" altLang="en-US" sz="2400" dirty="0" smtClean="0"/>
              <a:t>타입은 오직 디바이스에서 제공하는 이미지만 사용 가능하다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2. image</a:t>
            </a:r>
            <a:r>
              <a:rPr lang="ko-KR" altLang="en-US" sz="2400" dirty="0" smtClean="0"/>
              <a:t>와 </a:t>
            </a:r>
            <a:r>
              <a:rPr lang="en-US" altLang="ko-KR" sz="2400" dirty="0" smtClean="0"/>
              <a:t>sampler </a:t>
            </a:r>
            <a:r>
              <a:rPr lang="ko-KR" altLang="en-US" sz="2400" dirty="0" smtClean="0"/>
              <a:t>타입은 배열로 선언할 수 없다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3. image2d_t, image3d_t, </a:t>
            </a:r>
            <a:r>
              <a:rPr lang="en-US" altLang="ko-KR" sz="2400" dirty="0" err="1" smtClean="0"/>
              <a:t>sampler_t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타입은 </a:t>
            </a:r>
            <a:r>
              <a:rPr lang="en-US" altLang="ko-KR" sz="2400" dirty="0" err="1" smtClean="0"/>
              <a:t>struct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로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선언할 수 없다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4. image2d_t, image3d_t, </a:t>
            </a:r>
            <a:r>
              <a:rPr lang="en-US" altLang="ko-KR" sz="2400" dirty="0" err="1" smtClean="0"/>
              <a:t>sampler_t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타입의 변수를 포인터로 선언할 수 없다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err="1" smtClean="0"/>
              <a:t>OpenCL</a:t>
            </a:r>
            <a:r>
              <a:rPr lang="en-US" altLang="ko-KR" dirty="0" smtClean="0"/>
              <a:t> C</a:t>
            </a:r>
            <a:r>
              <a:rPr lang="ko-KR" altLang="en-US" dirty="0" smtClean="0"/>
              <a:t>에서 사용되는 데이터 타입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214974"/>
          </a:xfrm>
        </p:spPr>
        <p:txBody>
          <a:bodyPr>
            <a:normAutofit fontScale="25000" lnSpcReduction="20000"/>
          </a:bodyPr>
          <a:lstStyle/>
          <a:p>
            <a:r>
              <a:rPr lang="en-US" altLang="ko-KR" sz="7200" dirty="0" smtClean="0"/>
              <a:t>Derived Types : arrays, </a:t>
            </a:r>
            <a:r>
              <a:rPr lang="en-US" altLang="ko-KR" sz="7200" dirty="0" err="1" smtClean="0"/>
              <a:t>structs</a:t>
            </a:r>
            <a:r>
              <a:rPr lang="en-US" altLang="ko-KR" sz="7200" dirty="0" smtClean="0"/>
              <a:t>, unions, and pointers</a:t>
            </a:r>
            <a:endParaRPr lang="en-US" altLang="ko-KR" sz="7200" dirty="0" smtClean="0"/>
          </a:p>
          <a:p>
            <a:pPr>
              <a:buNone/>
            </a:pPr>
            <a:endParaRPr lang="en-US" altLang="ko-KR" sz="5600" dirty="0" smtClean="0"/>
          </a:p>
          <a:p>
            <a:pPr>
              <a:buNone/>
            </a:pPr>
            <a:r>
              <a:rPr lang="ko-KR" altLang="en-US" sz="5600" dirty="0" smtClean="0"/>
              <a:t>제한사항</a:t>
            </a:r>
            <a:endParaRPr lang="en-US" altLang="ko-KR" sz="5600" dirty="0" smtClean="0"/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r>
              <a:rPr lang="en-US" altLang="ko-KR" sz="4000" dirty="0" smtClean="0"/>
              <a:t>        </a:t>
            </a:r>
            <a:r>
              <a:rPr lang="en-US" altLang="ko-KR" sz="4000" dirty="0" err="1" smtClean="0"/>
              <a:t>typedef</a:t>
            </a:r>
            <a:r>
              <a:rPr lang="en-US" altLang="ko-KR" sz="4000" dirty="0" smtClean="0"/>
              <a:t> </a:t>
            </a:r>
            <a:r>
              <a:rPr lang="en-US" altLang="ko-KR" sz="4000" dirty="0" err="1" smtClean="0"/>
              <a:t>struct</a:t>
            </a:r>
            <a:r>
              <a:rPr lang="en-US" altLang="ko-KR" sz="4000" dirty="0" smtClean="0"/>
              <a:t> {</a:t>
            </a:r>
          </a:p>
          <a:p>
            <a:pPr>
              <a:buNone/>
            </a:pPr>
            <a:r>
              <a:rPr lang="en-US" altLang="ko-KR" sz="4000" dirty="0" smtClean="0"/>
              <a:t>            </a:t>
            </a:r>
            <a:r>
              <a:rPr lang="en-US" altLang="ko-KR" sz="4000" dirty="0" err="1" smtClean="0"/>
              <a:t>int</a:t>
            </a:r>
            <a:r>
              <a:rPr lang="en-US" altLang="ko-KR" sz="4000" dirty="0" smtClean="0"/>
              <a:t> x;</a:t>
            </a:r>
          </a:p>
          <a:p>
            <a:pPr>
              <a:buNone/>
            </a:pPr>
            <a:r>
              <a:rPr lang="en-US" altLang="ko-KR" sz="4000" dirty="0" smtClean="0"/>
              <a:t>            global float *f;</a:t>
            </a:r>
          </a:p>
          <a:p>
            <a:pPr>
              <a:buNone/>
            </a:pPr>
            <a:r>
              <a:rPr lang="en-US" altLang="ko-KR" sz="4000" dirty="0" smtClean="0"/>
              <a:t>         } </a:t>
            </a:r>
            <a:r>
              <a:rPr lang="en-US" altLang="ko-KR" sz="4000" dirty="0" err="1" smtClean="0"/>
              <a:t>mystruct_t</a:t>
            </a:r>
            <a:r>
              <a:rPr lang="en-US" altLang="ko-KR" sz="4000" dirty="0" smtClean="0"/>
              <a:t>;</a:t>
            </a:r>
          </a:p>
          <a:p>
            <a:endParaRPr lang="ko-KR" altLang="en-US" dirty="0" smtClean="0"/>
          </a:p>
          <a:p>
            <a:pPr>
              <a:buNone/>
            </a:pPr>
            <a:r>
              <a:rPr lang="en-US" altLang="ko-KR" sz="6400" dirty="0" smtClean="0"/>
              <a:t> </a:t>
            </a:r>
            <a:r>
              <a:rPr lang="en-US" altLang="ko-KR" sz="4800" dirty="0" smtClean="0"/>
              <a:t>1. </a:t>
            </a:r>
            <a:r>
              <a:rPr lang="ko-KR" altLang="en-US" sz="4800" dirty="0" smtClean="0"/>
              <a:t>만약 </a:t>
            </a:r>
            <a:r>
              <a:rPr lang="ko-KR" altLang="en-US" sz="4800" dirty="0" err="1" smtClean="0"/>
              <a:t>커널</a:t>
            </a:r>
            <a:r>
              <a:rPr lang="ko-KR" altLang="en-US" sz="4800" dirty="0" smtClean="0"/>
              <a:t> 함수의 매개 변수로 </a:t>
            </a:r>
            <a:r>
              <a:rPr lang="en-US" altLang="ko-KR" sz="4800" dirty="0" err="1" smtClean="0"/>
              <a:t>struct</a:t>
            </a:r>
            <a:r>
              <a:rPr lang="en-US" altLang="ko-KR" sz="4800" dirty="0" smtClean="0"/>
              <a:t> </a:t>
            </a:r>
            <a:r>
              <a:rPr lang="ko-KR" altLang="en-US" sz="4800" dirty="0" smtClean="0"/>
              <a:t>타입이 사용될 경우 </a:t>
            </a:r>
            <a:r>
              <a:rPr lang="en-US" altLang="ko-KR" sz="4800" dirty="0" err="1" smtClean="0"/>
              <a:t>struct</a:t>
            </a:r>
            <a:r>
              <a:rPr lang="ko-KR" altLang="en-US" sz="4800" dirty="0" smtClean="0"/>
              <a:t>에는 어떤 포인터도 포함할 수 없다</a:t>
            </a:r>
            <a:r>
              <a:rPr lang="en-US" altLang="ko-KR" sz="4800" dirty="0" smtClean="0"/>
              <a:t>. </a:t>
            </a:r>
            <a:endParaRPr lang="en-US" altLang="ko-KR" sz="6400" dirty="0" smtClean="0"/>
          </a:p>
          <a:p>
            <a:pPr>
              <a:buNone/>
            </a:pPr>
            <a:r>
              <a:rPr lang="en-US" altLang="ko-KR" sz="3600" dirty="0" smtClean="0"/>
              <a:t>   ex)</a:t>
            </a:r>
          </a:p>
          <a:p>
            <a:pPr>
              <a:buNone/>
            </a:pPr>
            <a:r>
              <a:rPr lang="en-US" altLang="ko-KR" sz="3600" dirty="0" smtClean="0"/>
              <a:t>                                 kernel void </a:t>
            </a:r>
            <a:r>
              <a:rPr lang="en-US" altLang="ko-KR" sz="3600" dirty="0" err="1" smtClean="0"/>
              <a:t>foo</a:t>
            </a:r>
            <a:r>
              <a:rPr lang="en-US" altLang="ko-KR" sz="3600" dirty="0" smtClean="0"/>
              <a:t>(global </a:t>
            </a:r>
            <a:r>
              <a:rPr lang="en-US" altLang="ko-KR" sz="3600" dirty="0" err="1" smtClean="0"/>
              <a:t>mystruct_t</a:t>
            </a:r>
            <a:r>
              <a:rPr lang="en-US" altLang="ko-KR" sz="3600" dirty="0" smtClean="0"/>
              <a:t> *p) //error. </a:t>
            </a:r>
            <a:r>
              <a:rPr lang="en-US" altLang="ko-KR" sz="3600" dirty="0" err="1" smtClean="0"/>
              <a:t>mystruct_t</a:t>
            </a:r>
            <a:endParaRPr lang="en-US" altLang="ko-KR" sz="3600" dirty="0" smtClean="0"/>
          </a:p>
          <a:p>
            <a:pPr>
              <a:buNone/>
            </a:pPr>
            <a:r>
              <a:rPr lang="en-US" altLang="ko-KR" sz="3600" dirty="0" smtClean="0"/>
              <a:t>                                 {                                                        // contains a pointer</a:t>
            </a:r>
          </a:p>
          <a:p>
            <a:pPr>
              <a:buNone/>
            </a:pPr>
            <a:r>
              <a:rPr lang="en-US" altLang="ko-KR" sz="3600" dirty="0" smtClean="0"/>
              <a:t>                                         …</a:t>
            </a:r>
          </a:p>
          <a:p>
            <a:pPr>
              <a:buNone/>
            </a:pPr>
            <a:r>
              <a:rPr lang="en-US" altLang="ko-KR" sz="3600" dirty="0" smtClean="0"/>
              <a:t>                                 } </a:t>
            </a:r>
          </a:p>
          <a:p>
            <a:pPr>
              <a:buNone/>
            </a:pPr>
            <a:r>
              <a:rPr lang="en-US" altLang="ko-KR" sz="4800" dirty="0" smtClean="0"/>
              <a:t>  2. </a:t>
            </a:r>
            <a:r>
              <a:rPr lang="ko-KR" altLang="en-US" sz="4800" dirty="0" smtClean="0"/>
              <a:t>비 </a:t>
            </a:r>
            <a:r>
              <a:rPr lang="ko-KR" altLang="en-US" sz="4800" dirty="0" err="1" smtClean="0"/>
              <a:t>커널</a:t>
            </a:r>
            <a:r>
              <a:rPr lang="ko-KR" altLang="en-US" sz="4800" dirty="0" smtClean="0"/>
              <a:t> 함수나 </a:t>
            </a:r>
            <a:r>
              <a:rPr lang="ko-KR" altLang="en-US" sz="4800" dirty="0" err="1" smtClean="0"/>
              <a:t>커널</a:t>
            </a:r>
            <a:r>
              <a:rPr lang="ko-KR" altLang="en-US" sz="4800" dirty="0" smtClean="0"/>
              <a:t> 안에 선언된 변수에 대해서는 </a:t>
            </a:r>
            <a:r>
              <a:rPr lang="en-US" altLang="ko-KR" sz="4800" dirty="0" err="1" smtClean="0"/>
              <a:t>struct</a:t>
            </a:r>
            <a:r>
              <a:rPr lang="en-US" altLang="ko-KR" sz="4800" dirty="0" smtClean="0"/>
              <a:t> </a:t>
            </a:r>
            <a:r>
              <a:rPr lang="ko-KR" altLang="en-US" sz="4800" dirty="0" smtClean="0"/>
              <a:t>타입에 포인터를 포함할 수 있다</a:t>
            </a:r>
            <a:r>
              <a:rPr lang="en-US" altLang="ko-KR" sz="4800" dirty="0" smtClean="0"/>
              <a:t>.</a:t>
            </a:r>
          </a:p>
          <a:p>
            <a:pPr>
              <a:buNone/>
            </a:pPr>
            <a:r>
              <a:rPr lang="en-US" altLang="ko-KR" sz="3600" dirty="0" smtClean="0"/>
              <a:t>    ex) </a:t>
            </a:r>
          </a:p>
          <a:p>
            <a:pPr>
              <a:buNone/>
            </a:pPr>
            <a:r>
              <a:rPr lang="en-US" altLang="ko-KR" sz="3600" dirty="0" smtClean="0"/>
              <a:t>                    </a:t>
            </a:r>
            <a:r>
              <a:rPr lang="en-US" altLang="ko-KR" sz="3600" dirty="0" smtClean="0"/>
              <a:t>	           </a:t>
            </a:r>
            <a:r>
              <a:rPr lang="en-US" altLang="ko-KR" sz="3600" dirty="0" smtClean="0"/>
              <a:t>void </a:t>
            </a:r>
            <a:r>
              <a:rPr lang="en-US" altLang="ko-KR" sz="3600" dirty="0" err="1" smtClean="0"/>
              <a:t>my_func</a:t>
            </a:r>
            <a:r>
              <a:rPr lang="en-US" altLang="ko-KR" sz="3600" dirty="0" smtClean="0"/>
              <a:t>(</a:t>
            </a:r>
            <a:r>
              <a:rPr lang="en-US" altLang="ko-KR" sz="3600" dirty="0" err="1" smtClean="0"/>
              <a:t>mystruct_t</a:t>
            </a:r>
            <a:r>
              <a:rPr lang="en-US" altLang="ko-KR" sz="3600" dirty="0" smtClean="0"/>
              <a:t> *p)</a:t>
            </a:r>
          </a:p>
          <a:p>
            <a:pPr>
              <a:buNone/>
            </a:pPr>
            <a:r>
              <a:rPr lang="en-US" altLang="ko-KR" sz="3600" dirty="0" smtClean="0"/>
              <a:t>                       </a:t>
            </a:r>
            <a:r>
              <a:rPr lang="en-US" altLang="ko-KR" sz="3600" dirty="0" smtClean="0"/>
              <a:t>         </a:t>
            </a:r>
            <a:r>
              <a:rPr lang="en-US" altLang="ko-KR" sz="3600" dirty="0" smtClean="0"/>
              <a:t>{</a:t>
            </a:r>
          </a:p>
          <a:p>
            <a:pPr>
              <a:buNone/>
            </a:pPr>
            <a:r>
              <a:rPr lang="en-US" altLang="ko-KR" sz="3600" dirty="0" smtClean="0"/>
              <a:t>           	                        …</a:t>
            </a:r>
          </a:p>
          <a:p>
            <a:pPr>
              <a:buNone/>
            </a:pPr>
            <a:r>
              <a:rPr lang="en-US" altLang="ko-KR" sz="3600" dirty="0" smtClean="0"/>
              <a:t>                                }  </a:t>
            </a:r>
          </a:p>
          <a:p>
            <a:pPr>
              <a:buNone/>
            </a:pPr>
            <a:r>
              <a:rPr lang="en-US" altLang="ko-KR" sz="3600" dirty="0" smtClean="0"/>
              <a:t>        </a:t>
            </a:r>
          </a:p>
          <a:p>
            <a:pPr>
              <a:buNone/>
            </a:pPr>
            <a:r>
              <a:rPr lang="en-US" altLang="ko-KR" sz="3600" dirty="0" smtClean="0"/>
              <a:t>                                kernel void </a:t>
            </a:r>
            <a:r>
              <a:rPr lang="en-US" altLang="ko-KR" sz="3600" dirty="0" err="1" smtClean="0"/>
              <a:t>foo</a:t>
            </a:r>
            <a:r>
              <a:rPr lang="en-US" altLang="ko-KR" sz="3600" dirty="0" smtClean="0"/>
              <a:t>(global </a:t>
            </a:r>
            <a:r>
              <a:rPr lang="en-US" altLang="ko-KR" sz="3600" dirty="0" err="1" smtClean="0"/>
              <a:t>int</a:t>
            </a:r>
            <a:r>
              <a:rPr lang="en-US" altLang="ko-KR" sz="3600" dirty="0" smtClean="0"/>
              <a:t> *p1, global float *p2)</a:t>
            </a:r>
          </a:p>
          <a:p>
            <a:pPr>
              <a:buNone/>
            </a:pPr>
            <a:r>
              <a:rPr lang="en-US" altLang="ko-KR" sz="3600" dirty="0" smtClean="0"/>
              <a:t>                                {</a:t>
            </a:r>
          </a:p>
          <a:p>
            <a:pPr>
              <a:buNone/>
            </a:pPr>
            <a:r>
              <a:rPr lang="en-US" altLang="ko-KR" sz="3600" dirty="0" smtClean="0"/>
              <a:t>                                          </a:t>
            </a:r>
            <a:r>
              <a:rPr lang="en-US" altLang="ko-KR" sz="3600" dirty="0" err="1" smtClean="0"/>
              <a:t>mystruct_t</a:t>
            </a:r>
            <a:r>
              <a:rPr lang="en-US" altLang="ko-KR" sz="3600" dirty="0" smtClean="0"/>
              <a:t> s;</a:t>
            </a:r>
          </a:p>
          <a:p>
            <a:pPr>
              <a:buNone/>
            </a:pPr>
            <a:r>
              <a:rPr lang="en-US" altLang="ko-KR" sz="3600" dirty="0" smtClean="0"/>
              <a:t>                 </a:t>
            </a:r>
          </a:p>
          <a:p>
            <a:pPr>
              <a:buNone/>
            </a:pPr>
            <a:r>
              <a:rPr lang="en-US" altLang="ko-KR" sz="3600" dirty="0" smtClean="0"/>
              <a:t>                                          </a:t>
            </a:r>
            <a:r>
              <a:rPr lang="en-US" altLang="ko-KR" sz="3600" dirty="0" err="1" smtClean="0"/>
              <a:t>s.x</a:t>
            </a:r>
            <a:r>
              <a:rPr lang="en-US" altLang="ko-KR" sz="3600" dirty="0" smtClean="0"/>
              <a:t> = p1[</a:t>
            </a:r>
            <a:r>
              <a:rPr lang="en-US" altLang="ko-KR" sz="3600" dirty="0" err="1" smtClean="0"/>
              <a:t>get_global_id</a:t>
            </a:r>
            <a:r>
              <a:rPr lang="en-US" altLang="ko-KR" sz="3600" dirty="0" smtClean="0"/>
              <a:t>(0)];</a:t>
            </a:r>
          </a:p>
          <a:p>
            <a:pPr>
              <a:buNone/>
            </a:pPr>
            <a:r>
              <a:rPr lang="en-US" altLang="ko-KR" sz="3600" dirty="0" smtClean="0"/>
              <a:t>                                          </a:t>
            </a:r>
            <a:r>
              <a:rPr lang="en-US" altLang="ko-KR" sz="3600" dirty="0" err="1" smtClean="0"/>
              <a:t>s.f</a:t>
            </a:r>
            <a:r>
              <a:rPr lang="en-US" altLang="ko-KR" sz="3600" dirty="0" smtClean="0"/>
              <a:t> = p2;</a:t>
            </a:r>
          </a:p>
          <a:p>
            <a:pPr>
              <a:buNone/>
            </a:pPr>
            <a:r>
              <a:rPr lang="en-US" altLang="ko-KR" sz="3600" dirty="0" smtClean="0"/>
              <a:t>                                         </a:t>
            </a:r>
            <a:r>
              <a:rPr lang="en-US" altLang="ko-KR" sz="3600" dirty="0" err="1" smtClean="0"/>
              <a:t>my_func</a:t>
            </a:r>
            <a:r>
              <a:rPr lang="en-US" altLang="ko-KR" sz="3600" dirty="0" smtClean="0"/>
              <a:t>(&amp;s);</a:t>
            </a:r>
          </a:p>
          <a:p>
            <a:pPr>
              <a:buNone/>
            </a:pPr>
            <a:r>
              <a:rPr lang="en-US" altLang="ko-KR" sz="3600" dirty="0" smtClean="0"/>
              <a:t>                                 }</a:t>
            </a:r>
          </a:p>
          <a:p>
            <a:pPr>
              <a:buNone/>
            </a:pPr>
            <a:r>
              <a:rPr lang="en-US" altLang="ko-KR" sz="3600" dirty="0" smtClean="0"/>
              <a:t>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err="1" smtClean="0"/>
              <a:t>OpenCL</a:t>
            </a:r>
            <a:r>
              <a:rPr lang="en-US" altLang="ko-KR" dirty="0" smtClean="0"/>
              <a:t> C</a:t>
            </a:r>
            <a:r>
              <a:rPr lang="ko-KR" altLang="en-US" dirty="0" smtClean="0"/>
              <a:t>에서 사용되는 데이터 타입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Implicit Type Conversion (</a:t>
            </a:r>
            <a:r>
              <a:rPr lang="ko-KR" altLang="en-US" dirty="0" smtClean="0"/>
              <a:t>묵시적 형 변환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automatic type conversion by compiler.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Table 4.1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scalar data types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void, double, half</a:t>
            </a:r>
            <a:r>
              <a:rPr lang="ko-KR" altLang="en-US" dirty="0" smtClean="0"/>
              <a:t>를 제외한 타입에 지원 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ex) float f = 3;  </a:t>
            </a:r>
            <a:r>
              <a:rPr lang="en-US" altLang="ko-KR" sz="2000" dirty="0" smtClean="0">
                <a:solidFill>
                  <a:srgbClr val="C00000"/>
                </a:solidFill>
              </a:rPr>
              <a:t>//implicit conversion to float value 3.0</a:t>
            </a:r>
            <a:endParaRPr lang="en-US" altLang="ko-KR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altLang="ko-KR" dirty="0" smtClean="0"/>
              <a:t>            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= 5.23f; </a:t>
            </a:r>
            <a:r>
              <a:rPr lang="en-US" altLang="ko-KR" sz="2000" dirty="0" smtClean="0">
                <a:solidFill>
                  <a:srgbClr val="C00000"/>
                </a:solidFill>
              </a:rPr>
              <a:t>//implicit conversion to integer value 5</a:t>
            </a:r>
          </a:p>
          <a:p>
            <a:pPr>
              <a:buNone/>
            </a:pPr>
            <a:endParaRPr lang="en-US" altLang="ko-KR" sz="20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dirty="0" smtClean="0"/>
              <a:t>- vector data types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implicit type conversion</a:t>
            </a:r>
            <a:r>
              <a:rPr lang="ko-KR" altLang="en-US" dirty="0" smtClean="0"/>
              <a:t>을 허용하지 않는다</a:t>
            </a:r>
            <a:r>
              <a:rPr lang="en-US" altLang="ko-KR" dirty="0" smtClean="0"/>
              <a:t>.</a:t>
            </a:r>
          </a:p>
          <a:p>
            <a:pPr>
              <a:buFontTx/>
              <a:buChar char="-"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ex) float4 f;</a:t>
            </a:r>
          </a:p>
          <a:p>
            <a:pPr>
              <a:buNone/>
            </a:pPr>
            <a:r>
              <a:rPr lang="en-US" altLang="ko-KR" dirty="0" smtClean="0"/>
              <a:t>              int4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;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f =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;   </a:t>
            </a:r>
            <a:r>
              <a:rPr lang="en-US" altLang="ko-KR" dirty="0" smtClean="0">
                <a:solidFill>
                  <a:srgbClr val="C00000"/>
                </a:solidFill>
              </a:rPr>
              <a:t>// illegal implicit conversion between vector data types</a:t>
            </a:r>
          </a:p>
          <a:p>
            <a:pPr>
              <a:buFontTx/>
              <a:buChar char="-"/>
            </a:pP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Type Conversion(</a:t>
            </a:r>
            <a:r>
              <a:rPr lang="ko-KR" altLang="en-US" dirty="0" smtClean="0"/>
              <a:t>형 변환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Usual Arithmetic Conversion (</a:t>
            </a:r>
            <a:r>
              <a:rPr lang="ko-KR" altLang="en-US" dirty="0" smtClean="0"/>
              <a:t>산술 변환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이항 연산에서 두 항의 자료 형이 일치하지 않을 경우 형 변환 하는 것을 의미한다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scalar </a:t>
            </a:r>
            <a:r>
              <a:rPr lang="ko-KR" altLang="en-US" dirty="0" smtClean="0"/>
              <a:t>보다 </a:t>
            </a:r>
            <a:r>
              <a:rPr lang="en-US" altLang="ko-KR" dirty="0" smtClean="0"/>
              <a:t>vector</a:t>
            </a:r>
            <a:r>
              <a:rPr lang="ko-KR" altLang="en-US" dirty="0" smtClean="0"/>
              <a:t>를 우선시 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정수 형 보다 실수 형을 우선시 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바이트 수가 작은 것보다 큰 것을 우선시 한다</a:t>
            </a:r>
            <a:r>
              <a:rPr lang="en-US" altLang="ko-KR" dirty="0" smtClean="0"/>
              <a:t>.</a:t>
            </a:r>
          </a:p>
          <a:p>
            <a:pPr>
              <a:buFontTx/>
              <a:buChar char="-"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unsigned</a:t>
            </a:r>
            <a:r>
              <a:rPr lang="ko-KR" altLang="en-US" dirty="0" smtClean="0"/>
              <a:t>를 우선시</a:t>
            </a:r>
            <a:r>
              <a:rPr lang="en-US" altLang="ko-KR" dirty="0" smtClean="0"/>
              <a:t> 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Type Conversion(</a:t>
            </a:r>
            <a:r>
              <a:rPr lang="ko-KR" altLang="en-US" dirty="0" smtClean="0"/>
              <a:t>형 변환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Usual Arithmetic Conversion (</a:t>
            </a:r>
            <a:r>
              <a:rPr lang="ko-KR" altLang="en-US" dirty="0" smtClean="0"/>
              <a:t>산술 변환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sz="2200" dirty="0" smtClean="0"/>
              <a:t>ex) </a:t>
            </a:r>
          </a:p>
          <a:p>
            <a:pPr>
              <a:buNone/>
            </a:pPr>
            <a:r>
              <a:rPr lang="en-US" altLang="ko-KR" sz="2200" dirty="0" smtClean="0"/>
              <a:t>1) short a;</a:t>
            </a:r>
          </a:p>
          <a:p>
            <a:pPr>
              <a:buNone/>
            </a:pPr>
            <a:r>
              <a:rPr lang="en-US" altLang="ko-KR" sz="2200" dirty="0" smtClean="0"/>
              <a:t>    int4 b;</a:t>
            </a:r>
          </a:p>
          <a:p>
            <a:pPr>
              <a:buNone/>
            </a:pPr>
            <a:r>
              <a:rPr lang="en-US" altLang="ko-KR" sz="2200" dirty="0" smtClean="0"/>
              <a:t>    int4 c = b + a; </a:t>
            </a:r>
            <a:r>
              <a:rPr lang="en-US" altLang="ko-KR" sz="2200" dirty="0" smtClean="0">
                <a:solidFill>
                  <a:srgbClr val="C00000"/>
                </a:solidFill>
              </a:rPr>
              <a:t>// short -&gt; </a:t>
            </a:r>
            <a:r>
              <a:rPr lang="en-US" altLang="ko-KR" sz="2200" dirty="0" err="1" smtClean="0">
                <a:solidFill>
                  <a:srgbClr val="C00000"/>
                </a:solidFill>
              </a:rPr>
              <a:t>int</a:t>
            </a:r>
            <a:r>
              <a:rPr lang="ko-KR" altLang="en-US" sz="2200" dirty="0" smtClean="0">
                <a:solidFill>
                  <a:srgbClr val="C00000"/>
                </a:solidFill>
              </a:rPr>
              <a:t>형 변환 후 </a:t>
            </a:r>
            <a:r>
              <a:rPr lang="en-US" altLang="ko-KR" sz="2200" dirty="0" smtClean="0">
                <a:solidFill>
                  <a:srgbClr val="C00000"/>
                </a:solidFill>
              </a:rPr>
              <a:t>int4</a:t>
            </a:r>
            <a:r>
              <a:rPr lang="ko-KR" altLang="en-US" sz="2200" dirty="0" smtClean="0">
                <a:solidFill>
                  <a:srgbClr val="C00000"/>
                </a:solidFill>
              </a:rPr>
              <a:t>로 변환</a:t>
            </a:r>
            <a:endParaRPr lang="en-US" altLang="ko-KR" sz="22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altLang="ko-KR" sz="22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altLang="ko-KR" sz="2200" dirty="0" smtClean="0"/>
              <a:t>2) float4 a;</a:t>
            </a:r>
          </a:p>
          <a:p>
            <a:pPr>
              <a:buNone/>
            </a:pPr>
            <a:r>
              <a:rPr lang="en-US" altLang="ko-KR" sz="2200" dirty="0" smtClean="0"/>
              <a:t>    float4 b;</a:t>
            </a:r>
          </a:p>
          <a:p>
            <a:pPr>
              <a:buNone/>
            </a:pPr>
            <a:r>
              <a:rPr lang="en-US" altLang="ko-KR" sz="2200" dirty="0" smtClean="0"/>
              <a:t>    float4 c = b + a; </a:t>
            </a:r>
            <a:r>
              <a:rPr lang="en-US" altLang="ko-KR" sz="2200" dirty="0" smtClean="0">
                <a:solidFill>
                  <a:srgbClr val="C00000"/>
                </a:solidFill>
              </a:rPr>
              <a:t>// </a:t>
            </a:r>
            <a:r>
              <a:rPr lang="en-US" altLang="ko-KR" sz="2200" dirty="0" err="1" smtClean="0">
                <a:solidFill>
                  <a:srgbClr val="C00000"/>
                </a:solidFill>
              </a:rPr>
              <a:t>a,b,c</a:t>
            </a:r>
            <a:r>
              <a:rPr lang="ko-KR" altLang="en-US" sz="2200" dirty="0" smtClean="0">
                <a:solidFill>
                  <a:srgbClr val="C00000"/>
                </a:solidFill>
              </a:rPr>
              <a:t>가 같은 타입이므로 형변환이 필요 없다</a:t>
            </a:r>
            <a:r>
              <a:rPr lang="en-US" altLang="ko-KR" sz="22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en-US" altLang="ko-KR" sz="22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altLang="ko-KR" sz="2200" dirty="0" smtClean="0"/>
              <a:t>3) </a:t>
            </a:r>
            <a:r>
              <a:rPr lang="en-US" altLang="ko-KR" sz="2200" dirty="0" err="1" smtClean="0"/>
              <a:t>int</a:t>
            </a:r>
            <a:r>
              <a:rPr lang="en-US" altLang="ko-KR" sz="2200" dirty="0" smtClean="0"/>
              <a:t> a;</a:t>
            </a:r>
          </a:p>
          <a:p>
            <a:pPr>
              <a:buNone/>
            </a:pPr>
            <a:r>
              <a:rPr lang="en-US" altLang="ko-KR" sz="2200" dirty="0" smtClean="0"/>
              <a:t>    short4 b;</a:t>
            </a:r>
          </a:p>
          <a:p>
            <a:pPr>
              <a:buNone/>
            </a:pPr>
            <a:r>
              <a:rPr lang="en-US" altLang="ko-KR" sz="2200" dirty="0" smtClean="0"/>
              <a:t>    short4 c = b + a </a:t>
            </a:r>
            <a:r>
              <a:rPr lang="en-US" altLang="ko-KR" sz="2200" dirty="0" smtClean="0">
                <a:solidFill>
                  <a:srgbClr val="C00000"/>
                </a:solidFill>
              </a:rPr>
              <a:t>// </a:t>
            </a:r>
            <a:r>
              <a:rPr lang="en-US" altLang="ko-KR" sz="2200" dirty="0" err="1" smtClean="0">
                <a:solidFill>
                  <a:srgbClr val="C00000"/>
                </a:solidFill>
              </a:rPr>
              <a:t>int</a:t>
            </a:r>
            <a:r>
              <a:rPr lang="en-US" altLang="ko-KR" sz="2200" dirty="0" smtClean="0">
                <a:solidFill>
                  <a:srgbClr val="C00000"/>
                </a:solidFill>
              </a:rPr>
              <a:t> &gt; short</a:t>
            </a:r>
            <a:r>
              <a:rPr lang="ko-KR" altLang="en-US" sz="2200" dirty="0" smtClean="0">
                <a:solidFill>
                  <a:srgbClr val="C00000"/>
                </a:solidFill>
              </a:rPr>
              <a:t>이므로 변환할 수 없다</a:t>
            </a:r>
            <a:r>
              <a:rPr lang="en-US" altLang="ko-KR" sz="2200" dirty="0" smtClean="0">
                <a:solidFill>
                  <a:srgbClr val="C00000"/>
                </a:solidFill>
              </a:rPr>
              <a:t>.</a:t>
            </a:r>
            <a:r>
              <a:rPr lang="ko-KR" altLang="en-US" sz="2200" dirty="0" smtClean="0">
                <a:solidFill>
                  <a:srgbClr val="C00000"/>
                </a:solidFill>
              </a:rPr>
              <a:t> </a:t>
            </a:r>
            <a:endParaRPr lang="en-US" altLang="ko-KR" sz="22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altLang="ko-KR" sz="22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altLang="ko-KR" sz="2200" dirty="0" smtClean="0"/>
              <a:t>4) </a:t>
            </a:r>
            <a:r>
              <a:rPr lang="en-US" altLang="ko-KR" sz="2200" dirty="0" smtClean="0"/>
              <a:t>int4</a:t>
            </a:r>
            <a:r>
              <a:rPr lang="ko-KR" altLang="en-US" sz="2200" dirty="0" smtClean="0"/>
              <a:t> </a:t>
            </a:r>
            <a:r>
              <a:rPr lang="en-US" altLang="ko-KR" sz="2200" dirty="0" smtClean="0"/>
              <a:t>a;</a:t>
            </a:r>
          </a:p>
          <a:p>
            <a:pPr>
              <a:buNone/>
            </a:pPr>
            <a:r>
              <a:rPr lang="en-US" altLang="ko-KR" sz="2200" dirty="0" smtClean="0"/>
              <a:t>    float4 b;</a:t>
            </a:r>
          </a:p>
          <a:p>
            <a:pPr>
              <a:buNone/>
            </a:pPr>
            <a:r>
              <a:rPr lang="en-US" altLang="ko-KR" sz="2200" dirty="0" smtClean="0"/>
              <a:t>    float4 c = b + a; </a:t>
            </a:r>
            <a:r>
              <a:rPr lang="en-US" altLang="ko-KR" sz="2200" dirty="0" smtClean="0">
                <a:solidFill>
                  <a:srgbClr val="C00000"/>
                </a:solidFill>
              </a:rPr>
              <a:t>// </a:t>
            </a:r>
            <a:r>
              <a:rPr lang="ko-KR" altLang="en-US" sz="2200" dirty="0" smtClean="0">
                <a:solidFill>
                  <a:srgbClr val="C00000"/>
                </a:solidFill>
              </a:rPr>
              <a:t>다른 </a:t>
            </a:r>
            <a:r>
              <a:rPr lang="en-US" altLang="ko-KR" sz="2200" dirty="0" smtClean="0">
                <a:solidFill>
                  <a:srgbClr val="C00000"/>
                </a:solidFill>
              </a:rPr>
              <a:t>vector types </a:t>
            </a:r>
            <a:r>
              <a:rPr lang="ko-KR" altLang="en-US" sz="2200" dirty="0" smtClean="0">
                <a:solidFill>
                  <a:srgbClr val="C00000"/>
                </a:solidFill>
              </a:rPr>
              <a:t>간에는 </a:t>
            </a:r>
            <a:r>
              <a:rPr lang="en-US" altLang="ko-KR" sz="2200" dirty="0" smtClean="0">
                <a:solidFill>
                  <a:srgbClr val="C00000"/>
                </a:solidFill>
              </a:rPr>
              <a:t>cast</a:t>
            </a:r>
            <a:r>
              <a:rPr lang="ko-KR" altLang="en-US" sz="2200" dirty="0" smtClean="0">
                <a:solidFill>
                  <a:srgbClr val="C00000"/>
                </a:solidFill>
              </a:rPr>
              <a:t>할 수 없다</a:t>
            </a:r>
            <a:r>
              <a:rPr lang="en-US" altLang="ko-KR" sz="22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Type Conversion(</a:t>
            </a:r>
            <a:r>
              <a:rPr lang="ko-KR" altLang="en-US" dirty="0" smtClean="0"/>
              <a:t>형 변환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OpenCL</a:t>
            </a:r>
            <a:r>
              <a:rPr lang="en-US" altLang="ko-KR" dirty="0" smtClean="0"/>
              <a:t> C</a:t>
            </a:r>
            <a:r>
              <a:rPr lang="ko-KR" altLang="en-US" dirty="0" smtClean="0"/>
              <a:t>에서 사용되는 데이터 타입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Type Conversion(</a:t>
            </a:r>
            <a:r>
              <a:rPr lang="ko-KR" altLang="en-US" dirty="0" smtClean="0"/>
              <a:t>형 변환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Vector Operators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Qualifiers (</a:t>
            </a:r>
            <a:r>
              <a:rPr lang="ko-KR" altLang="en-US" dirty="0" err="1" smtClean="0"/>
              <a:t>식별자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Keywords &amp; Restrictions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순 서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Explicit Casts (</a:t>
            </a:r>
            <a:r>
              <a:rPr lang="ko-KR" altLang="en-US" dirty="0" smtClean="0"/>
              <a:t>명시적 형 변환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- vector </a:t>
            </a:r>
            <a:r>
              <a:rPr lang="ko-KR" altLang="en-US" dirty="0" smtClean="0"/>
              <a:t>간의 </a:t>
            </a:r>
            <a:r>
              <a:rPr lang="en-US" altLang="ko-KR" dirty="0" smtClean="0"/>
              <a:t>casts</a:t>
            </a:r>
            <a:r>
              <a:rPr lang="ko-KR" altLang="en-US" dirty="0" smtClean="0"/>
              <a:t>는 할 수 없다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>
              <a:buNone/>
            </a:pPr>
            <a:r>
              <a:rPr lang="en-US" altLang="ko-KR" sz="1800" dirty="0" smtClean="0"/>
              <a:t>ex) </a:t>
            </a:r>
          </a:p>
          <a:p>
            <a:pPr marL="566928" indent="-457200">
              <a:buNone/>
            </a:pPr>
            <a:r>
              <a:rPr lang="en-US" altLang="ko-KR" sz="1800" dirty="0" smtClean="0"/>
              <a:t>1) float4 f = 1.0f;</a:t>
            </a:r>
          </a:p>
          <a:p>
            <a:pPr marL="624078" indent="-514350">
              <a:buNone/>
            </a:pPr>
            <a:r>
              <a:rPr lang="en-US" altLang="ko-KR" sz="1800" dirty="0" smtClean="0"/>
              <a:t>    float4 </a:t>
            </a:r>
            <a:r>
              <a:rPr lang="en-US" altLang="ko-KR" sz="1800" dirty="0" err="1" smtClean="0"/>
              <a:t>va</a:t>
            </a:r>
            <a:r>
              <a:rPr lang="en-US" altLang="ko-KR" sz="1800" dirty="0" smtClean="0"/>
              <a:t> = (float4)f; </a:t>
            </a:r>
            <a:r>
              <a:rPr lang="en-US" altLang="ko-KR" sz="1800" dirty="0" smtClean="0">
                <a:solidFill>
                  <a:srgbClr val="C00000"/>
                </a:solidFill>
              </a:rPr>
              <a:t>// </a:t>
            </a:r>
            <a:r>
              <a:rPr lang="en-US" altLang="ko-KR" sz="1800" dirty="0" err="1" smtClean="0">
                <a:solidFill>
                  <a:srgbClr val="C00000"/>
                </a:solidFill>
              </a:rPr>
              <a:t>va</a:t>
            </a:r>
            <a:r>
              <a:rPr lang="en-US" altLang="ko-KR" sz="1800" dirty="0" smtClean="0">
                <a:solidFill>
                  <a:srgbClr val="C00000"/>
                </a:solidFill>
              </a:rPr>
              <a:t> = (f, f, f, f)</a:t>
            </a:r>
          </a:p>
          <a:p>
            <a:pPr marL="624078" indent="-514350">
              <a:buNone/>
            </a:pPr>
            <a:endParaRPr lang="en-US" altLang="ko-KR" sz="1800" dirty="0" smtClean="0">
              <a:solidFill>
                <a:srgbClr val="C00000"/>
              </a:solidFill>
            </a:endParaRPr>
          </a:p>
          <a:p>
            <a:pPr marL="624078" indent="-514350">
              <a:buNone/>
            </a:pPr>
            <a:r>
              <a:rPr lang="en-US" altLang="ko-KR" sz="1800" dirty="0" smtClean="0"/>
              <a:t>2) </a:t>
            </a:r>
            <a:r>
              <a:rPr lang="en-US" altLang="ko-KR" sz="1800" dirty="0" err="1" smtClean="0"/>
              <a:t>uchar</a:t>
            </a:r>
            <a:r>
              <a:rPr lang="en-US" altLang="ko-KR" sz="1800" dirty="0" smtClean="0"/>
              <a:t> u = 0xFF;</a:t>
            </a:r>
          </a:p>
          <a:p>
            <a:pPr marL="624078" indent="-514350">
              <a:buNone/>
            </a:pPr>
            <a:r>
              <a:rPr lang="en-US" altLang="ko-KR" sz="1800" dirty="0" smtClean="0"/>
              <a:t>    float4 </a:t>
            </a:r>
            <a:r>
              <a:rPr lang="en-US" altLang="ko-KR" sz="1800" dirty="0" err="1" smtClean="0"/>
              <a:t>vb</a:t>
            </a:r>
            <a:r>
              <a:rPr lang="en-US" altLang="ko-KR" sz="1800" dirty="0" smtClean="0"/>
              <a:t> = (float4)u; </a:t>
            </a:r>
            <a:r>
              <a:rPr lang="en-US" altLang="ko-KR" sz="1800" dirty="0" smtClean="0">
                <a:solidFill>
                  <a:srgbClr val="C00000"/>
                </a:solidFill>
              </a:rPr>
              <a:t>// </a:t>
            </a:r>
            <a:r>
              <a:rPr lang="en-US" altLang="ko-KR" sz="1800" dirty="0" err="1" smtClean="0">
                <a:solidFill>
                  <a:srgbClr val="C00000"/>
                </a:solidFill>
              </a:rPr>
              <a:t>vb</a:t>
            </a:r>
            <a:r>
              <a:rPr lang="en-US" altLang="ko-KR" sz="1800" dirty="0" smtClean="0">
                <a:solidFill>
                  <a:srgbClr val="C00000"/>
                </a:solidFill>
              </a:rPr>
              <a:t> = ( (float)u, (float)u, (float)u, (float)u)</a:t>
            </a:r>
          </a:p>
          <a:p>
            <a:pPr marL="624078" indent="-514350">
              <a:buNone/>
            </a:pPr>
            <a:endParaRPr lang="en-US" altLang="ko-KR" sz="1800" dirty="0" smtClean="0">
              <a:solidFill>
                <a:srgbClr val="C00000"/>
              </a:solidFill>
            </a:endParaRPr>
          </a:p>
          <a:p>
            <a:pPr marL="624078" indent="-514350">
              <a:buNone/>
            </a:pPr>
            <a:r>
              <a:rPr lang="en-US" altLang="ko-KR" sz="1800" dirty="0" smtClean="0"/>
              <a:t>3) float f = 2.0f;</a:t>
            </a:r>
          </a:p>
          <a:p>
            <a:pPr marL="624078" indent="-514350">
              <a:buNone/>
            </a:pPr>
            <a:r>
              <a:rPr lang="en-US" altLang="ko-KR" sz="1800" dirty="0" smtClean="0"/>
              <a:t>    int2 </a:t>
            </a:r>
            <a:r>
              <a:rPr lang="en-US" altLang="ko-KR" sz="1800" dirty="0" err="1" smtClean="0"/>
              <a:t>vc</a:t>
            </a:r>
            <a:r>
              <a:rPr lang="en-US" altLang="ko-KR" sz="1800" dirty="0" smtClean="0"/>
              <a:t> = (int2)f; </a:t>
            </a:r>
            <a:r>
              <a:rPr lang="en-US" altLang="ko-KR" sz="1800" dirty="0" smtClean="0">
                <a:solidFill>
                  <a:srgbClr val="C00000"/>
                </a:solidFill>
              </a:rPr>
              <a:t>// </a:t>
            </a:r>
            <a:r>
              <a:rPr lang="en-US" altLang="ko-KR" sz="1800" dirty="0" err="1" smtClean="0">
                <a:solidFill>
                  <a:srgbClr val="C00000"/>
                </a:solidFill>
              </a:rPr>
              <a:t>vc</a:t>
            </a:r>
            <a:r>
              <a:rPr lang="en-US" altLang="ko-KR" sz="1800" dirty="0" smtClean="0">
                <a:solidFill>
                  <a:srgbClr val="C00000"/>
                </a:solidFill>
              </a:rPr>
              <a:t> = ( (</a:t>
            </a:r>
            <a:r>
              <a:rPr lang="en-US" altLang="ko-KR" sz="1800" dirty="0" err="1" smtClean="0">
                <a:solidFill>
                  <a:srgbClr val="C00000"/>
                </a:solidFill>
              </a:rPr>
              <a:t>int</a:t>
            </a:r>
            <a:r>
              <a:rPr lang="en-US" altLang="ko-KR" sz="1800" dirty="0" smtClean="0">
                <a:solidFill>
                  <a:srgbClr val="C00000"/>
                </a:solidFill>
              </a:rPr>
              <a:t>)f, (</a:t>
            </a:r>
            <a:r>
              <a:rPr lang="en-US" altLang="ko-KR" sz="1800" dirty="0" err="1" smtClean="0">
                <a:solidFill>
                  <a:srgbClr val="C00000"/>
                </a:solidFill>
              </a:rPr>
              <a:t>int</a:t>
            </a:r>
            <a:r>
              <a:rPr lang="en-US" altLang="ko-KR" sz="1800" dirty="0" smtClean="0">
                <a:solidFill>
                  <a:srgbClr val="C00000"/>
                </a:solidFill>
              </a:rPr>
              <a:t>)f 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Type Conversion(</a:t>
            </a:r>
            <a:r>
              <a:rPr lang="ko-KR" altLang="en-US" dirty="0" smtClean="0"/>
              <a:t>형 변환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Explicit Conversions (</a:t>
            </a:r>
            <a:r>
              <a:rPr lang="ko-KR" altLang="en-US" dirty="0" smtClean="0"/>
              <a:t>명시적 형 변환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다른 </a:t>
            </a:r>
            <a:r>
              <a:rPr lang="en-US" altLang="ko-KR" dirty="0" smtClean="0"/>
              <a:t>vector </a:t>
            </a:r>
            <a:r>
              <a:rPr lang="ko-KR" altLang="en-US" dirty="0" smtClean="0"/>
              <a:t>타입 간의 형 변환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convert </a:t>
            </a:r>
            <a:r>
              <a:rPr lang="ko-KR" altLang="en-US" dirty="0" smtClean="0"/>
              <a:t>함수를 제공하여 타입캐스팅을 수행</a:t>
            </a:r>
            <a:endParaRPr lang="en-US" altLang="ko-KR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en-US" altLang="ko-KR" sz="2400" dirty="0" err="1" smtClean="0">
                <a:solidFill>
                  <a:srgbClr val="C00000"/>
                </a:solidFill>
              </a:rPr>
              <a:t>convert_destType</a:t>
            </a:r>
            <a:r>
              <a:rPr lang="en-US" altLang="ko-KR" sz="2400" dirty="0" smtClean="0">
                <a:solidFill>
                  <a:srgbClr val="C00000"/>
                </a:solidFill>
              </a:rPr>
              <a:t>&lt;_sat&gt;&lt;_</a:t>
            </a:r>
            <a:r>
              <a:rPr lang="en-US" altLang="ko-KR" sz="2400" dirty="0" err="1" smtClean="0">
                <a:solidFill>
                  <a:srgbClr val="C00000"/>
                </a:solidFill>
              </a:rPr>
              <a:t>roudingMode</a:t>
            </a:r>
            <a:r>
              <a:rPr lang="en-US" altLang="ko-KR" sz="2400" dirty="0" smtClean="0">
                <a:solidFill>
                  <a:srgbClr val="C00000"/>
                </a:solidFill>
              </a:rPr>
              <a:t>&gt;(</a:t>
            </a:r>
            <a:r>
              <a:rPr lang="en-US" altLang="ko-KR" sz="2400" dirty="0" err="1" smtClean="0">
                <a:solidFill>
                  <a:srgbClr val="C00000"/>
                </a:solidFill>
              </a:rPr>
              <a:t>sourceType</a:t>
            </a:r>
            <a:r>
              <a:rPr lang="en-US" altLang="ko-KR" sz="2400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r>
              <a:rPr lang="en-US" altLang="ko-KR" sz="2400" dirty="0" smtClean="0">
                <a:solidFill>
                  <a:srgbClr val="C00000"/>
                </a:solidFill>
              </a:rPr>
              <a:t> </a:t>
            </a:r>
            <a:r>
              <a:rPr lang="en-US" altLang="ko-KR" sz="2400" dirty="0" err="1" smtClean="0">
                <a:solidFill>
                  <a:srgbClr val="C00000"/>
                </a:solidFill>
              </a:rPr>
              <a:t>convert_destTypen</a:t>
            </a:r>
            <a:r>
              <a:rPr lang="en-US" altLang="ko-KR" sz="2400" dirty="0" smtClean="0">
                <a:solidFill>
                  <a:srgbClr val="C00000"/>
                </a:solidFill>
              </a:rPr>
              <a:t>&lt;_sat&gt;&lt;_</a:t>
            </a:r>
            <a:r>
              <a:rPr lang="en-US" altLang="ko-KR" sz="2400" dirty="0" err="1" smtClean="0">
                <a:solidFill>
                  <a:srgbClr val="C00000"/>
                </a:solidFill>
              </a:rPr>
              <a:t>roudingMode</a:t>
            </a:r>
            <a:r>
              <a:rPr lang="en-US" altLang="ko-KR" sz="2400" dirty="0" smtClean="0">
                <a:solidFill>
                  <a:srgbClr val="C00000"/>
                </a:solidFill>
              </a:rPr>
              <a:t>&gt;(</a:t>
            </a:r>
            <a:r>
              <a:rPr lang="en-US" altLang="ko-KR" sz="2400" dirty="0" err="1" smtClean="0">
                <a:solidFill>
                  <a:srgbClr val="C00000"/>
                </a:solidFill>
              </a:rPr>
              <a:t>sourceType</a:t>
            </a:r>
            <a:r>
              <a:rPr lang="en-US" altLang="ko-KR" sz="2400" dirty="0" smtClean="0">
                <a:solidFill>
                  <a:srgbClr val="C00000"/>
                </a:solidFill>
              </a:rPr>
              <a:t>)</a:t>
            </a:r>
          </a:p>
          <a:p>
            <a:pPr>
              <a:buFontTx/>
              <a:buChar char="-"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ex) 1) uchar4 u;</a:t>
            </a:r>
          </a:p>
          <a:p>
            <a:pPr>
              <a:buNone/>
            </a:pPr>
            <a:r>
              <a:rPr lang="en-US" altLang="ko-KR" dirty="0" smtClean="0"/>
              <a:t>          int4 c = convert_int4(u);</a:t>
            </a:r>
          </a:p>
          <a:p>
            <a:pPr>
              <a:buNone/>
            </a:pPr>
            <a:r>
              <a:rPr lang="en-US" altLang="ko-KR" dirty="0" smtClean="0"/>
              <a:t>      2) float f;</a:t>
            </a:r>
          </a:p>
          <a:p>
            <a:pPr>
              <a:buNone/>
            </a:pPr>
            <a:r>
              <a:rPr lang="en-US" altLang="ko-KR" dirty="0" smtClean="0"/>
              <a:t>         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convert_int</a:t>
            </a:r>
            <a:r>
              <a:rPr lang="en-US" altLang="ko-KR" dirty="0" smtClean="0"/>
              <a:t>(f);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Type Conversion(</a:t>
            </a:r>
            <a:r>
              <a:rPr lang="ko-KR" altLang="en-US" dirty="0" smtClean="0"/>
              <a:t>형 변환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Explicit Conversions (</a:t>
            </a:r>
            <a:r>
              <a:rPr lang="ko-KR" altLang="en-US" dirty="0" smtClean="0"/>
              <a:t>명시적 형 변환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_sat : </a:t>
            </a:r>
            <a:r>
              <a:rPr lang="ko-KR" altLang="en-US" dirty="0" smtClean="0"/>
              <a:t>임의의 대상이 좁은 범위로 형 변환 되었을 때 범위를 벗어난 것의 한계를 정의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sz="2000" dirty="0" smtClean="0"/>
              <a:t>ex) </a:t>
            </a:r>
            <a:r>
              <a:rPr lang="en-US" altLang="ko-KR" sz="2000" dirty="0" err="1" smtClean="0"/>
              <a:t>int</a:t>
            </a:r>
            <a:r>
              <a:rPr lang="en-US" altLang="ko-KR" sz="2000" dirty="0" smtClean="0"/>
              <a:t>(16bits) -&gt; unsigned char(8bits) </a:t>
            </a:r>
            <a:r>
              <a:rPr lang="ko-KR" altLang="en-US" sz="2000" dirty="0" smtClean="0"/>
              <a:t>의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경우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      _sat</a:t>
            </a:r>
            <a:r>
              <a:rPr lang="ko-KR" altLang="en-US" sz="2000" dirty="0" smtClean="0"/>
              <a:t>를 적용하면 </a:t>
            </a:r>
            <a:r>
              <a:rPr lang="en-US" altLang="ko-KR" sz="2000" dirty="0" smtClean="0"/>
              <a:t>0~255</a:t>
            </a:r>
            <a:r>
              <a:rPr lang="ko-KR" altLang="en-US" sz="2000" dirty="0" smtClean="0"/>
              <a:t>사이로 모두 변환</a:t>
            </a: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Rounding Modes for Conversions</a:t>
            </a:r>
          </a:p>
          <a:p>
            <a:pPr>
              <a:buNone/>
            </a:pPr>
            <a:r>
              <a:rPr lang="en-US" altLang="ko-KR" sz="2000" dirty="0" smtClean="0"/>
              <a:t>  _rte(Round to nearest even) : </a:t>
            </a:r>
            <a:r>
              <a:rPr lang="ko-KR" altLang="en-US" sz="2000" dirty="0" smtClean="0"/>
              <a:t>가장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가까운 짝수로의 근사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 _</a:t>
            </a:r>
            <a:r>
              <a:rPr lang="en-US" altLang="ko-KR" sz="2000" dirty="0" err="1" smtClean="0"/>
              <a:t>rtz</a:t>
            </a:r>
            <a:r>
              <a:rPr lang="en-US" altLang="ko-KR" sz="2000" dirty="0" smtClean="0"/>
              <a:t>(Round toward zero) : 0</a:t>
            </a:r>
            <a:r>
              <a:rPr lang="ko-KR" altLang="en-US" sz="2000" dirty="0" smtClean="0"/>
              <a:t>에 대하여 버림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 _</a:t>
            </a:r>
            <a:r>
              <a:rPr lang="en-US" altLang="ko-KR" sz="2000" dirty="0" err="1" smtClean="0"/>
              <a:t>rtp</a:t>
            </a:r>
            <a:r>
              <a:rPr lang="en-US" altLang="ko-KR" sz="2000" dirty="0" smtClean="0"/>
              <a:t>(Round toward positive infinity) : </a:t>
            </a:r>
            <a:r>
              <a:rPr lang="ko-KR" altLang="en-US" sz="2000" dirty="0" smtClean="0"/>
              <a:t>올림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 _</a:t>
            </a:r>
            <a:r>
              <a:rPr lang="en-US" altLang="ko-KR" sz="2000" dirty="0" err="1" smtClean="0"/>
              <a:t>rtn</a:t>
            </a:r>
            <a:r>
              <a:rPr lang="en-US" altLang="ko-KR" sz="2000" dirty="0" smtClean="0"/>
              <a:t>(Round toward negative infinity) : </a:t>
            </a:r>
            <a:r>
              <a:rPr lang="ko-KR" altLang="en-US" sz="2000" dirty="0" smtClean="0"/>
              <a:t>내림</a:t>
            </a: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p.120-Figure4.2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Type Conversion(</a:t>
            </a:r>
            <a:r>
              <a:rPr lang="ko-KR" altLang="en-US" dirty="0" smtClean="0"/>
              <a:t>형 변환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Vector </a:t>
            </a:r>
            <a:r>
              <a:rPr lang="ko-KR" altLang="en-US" dirty="0" smtClean="0"/>
              <a:t>연산에 사용할 수 있는 연산자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 (p.123~4-Table 4.8)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각 연산자의 활용은 </a:t>
            </a:r>
            <a:r>
              <a:rPr lang="en-US" altLang="ko-KR" dirty="0" smtClean="0"/>
              <a:t>C99 Specification</a:t>
            </a:r>
            <a:r>
              <a:rPr lang="ko-KR" altLang="en-US" dirty="0" smtClean="0"/>
              <a:t>에 의한 것과 동일하다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Vector Operators</a:t>
            </a:r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Arithmetic Operators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ex) int4 </a:t>
            </a:r>
            <a:r>
              <a:rPr lang="en-US" altLang="ko-KR" dirty="0" err="1" smtClean="0"/>
              <a:t>v_iA</a:t>
            </a:r>
            <a:r>
              <a:rPr lang="en-US" altLang="ko-KR" dirty="0" smtClean="0"/>
              <a:t> = (int4) (7, -3, -2, 5);</a:t>
            </a:r>
          </a:p>
          <a:p>
            <a:pPr>
              <a:buNone/>
            </a:pPr>
            <a:r>
              <a:rPr lang="en-US" altLang="ko-KR" dirty="0" smtClean="0"/>
              <a:t>      int4 </a:t>
            </a:r>
            <a:r>
              <a:rPr lang="en-US" altLang="ko-KR" dirty="0" err="1" smtClean="0"/>
              <a:t>v_iB</a:t>
            </a:r>
            <a:r>
              <a:rPr lang="en-US" altLang="ko-KR" dirty="0" smtClean="0"/>
              <a:t> = (int4) (1, 2, 3, 4);</a:t>
            </a:r>
          </a:p>
          <a:p>
            <a:pPr>
              <a:buNone/>
            </a:pPr>
            <a:r>
              <a:rPr lang="en-US" altLang="ko-KR" dirty="0" smtClean="0"/>
              <a:t>      int4 </a:t>
            </a:r>
            <a:r>
              <a:rPr lang="en-US" altLang="ko-KR" dirty="0" err="1" smtClean="0"/>
              <a:t>v_iC</a:t>
            </a:r>
            <a:r>
              <a:rPr lang="en-US" altLang="ko-KR" dirty="0" smtClean="0"/>
              <a:t> = </a:t>
            </a:r>
            <a:r>
              <a:rPr lang="en-US" altLang="ko-KR" dirty="0" err="1" smtClean="0"/>
              <a:t>v_iA</a:t>
            </a:r>
            <a:r>
              <a:rPr lang="en-US" altLang="ko-KR" dirty="0" smtClean="0"/>
              <a:t> + </a:t>
            </a:r>
            <a:r>
              <a:rPr lang="en-US" altLang="ko-KR" dirty="0" err="1" smtClean="0"/>
              <a:t>v_iB</a:t>
            </a:r>
            <a:r>
              <a:rPr lang="en-US" altLang="ko-KR" dirty="0" smtClean="0"/>
              <a:t>;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Vector Operators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714480" y="3929066"/>
          <a:ext cx="30718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59"/>
                <a:gridCol w="767959"/>
                <a:gridCol w="767959"/>
                <a:gridCol w="76795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-3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-2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714480" y="4643446"/>
          <a:ext cx="30718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59"/>
                <a:gridCol w="767959"/>
                <a:gridCol w="767959"/>
                <a:gridCol w="76795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71802" y="4286256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+</a:t>
            </a:r>
            <a:endParaRPr lang="ko-KR" alt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714480" y="5344176"/>
          <a:ext cx="30718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59"/>
                <a:gridCol w="767959"/>
                <a:gridCol w="767959"/>
                <a:gridCol w="76795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-1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71802" y="4988494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=</a:t>
            </a:r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Arithmetic Operators (+, -, *, / , %)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ex) float4 </a:t>
            </a:r>
            <a:r>
              <a:rPr lang="en-US" altLang="ko-KR" dirty="0" err="1" smtClean="0"/>
              <a:t>vf</a:t>
            </a:r>
            <a:r>
              <a:rPr lang="en-US" altLang="ko-KR" dirty="0" smtClean="0"/>
              <a:t> = (float4) (3.0f, -1.0f, 1.0f, -2.0f)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sz="2000" dirty="0" smtClean="0"/>
              <a:t>1) float4 result = </a:t>
            </a:r>
            <a:r>
              <a:rPr lang="en-US" altLang="ko-KR" sz="2000" dirty="0" err="1" smtClean="0"/>
              <a:t>vf</a:t>
            </a:r>
            <a:r>
              <a:rPr lang="en-US" altLang="ko-KR" sz="2000" dirty="0" smtClean="0"/>
              <a:t> * 2.5f;          2) float4 result = </a:t>
            </a:r>
            <a:r>
              <a:rPr lang="en-US" altLang="ko-KR" sz="2000" dirty="0" err="1" smtClean="0"/>
              <a:t>vf</a:t>
            </a:r>
            <a:r>
              <a:rPr lang="en-US" altLang="ko-KR" sz="2000" dirty="0" smtClean="0"/>
              <a:t> * 2;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Vector Operators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857222" y="4000504"/>
          <a:ext cx="30718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59"/>
                <a:gridCol w="767959"/>
                <a:gridCol w="767959"/>
                <a:gridCol w="76795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-1.0f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-2.0f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857222" y="4714884"/>
          <a:ext cx="30718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59"/>
                <a:gridCol w="767959"/>
                <a:gridCol w="767959"/>
                <a:gridCol w="76795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2.5f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2.5f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2.5f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2.5f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14544" y="4357694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+</a:t>
            </a:r>
            <a:endParaRPr lang="ko-KR" alt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857222" y="5415614"/>
          <a:ext cx="30718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59"/>
                <a:gridCol w="767959"/>
                <a:gridCol w="767959"/>
                <a:gridCol w="76795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7.5f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-2.5f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2.5f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-5.0f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14544" y="505993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=</a:t>
            </a:r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4857750" y="4000504"/>
          <a:ext cx="30718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59"/>
                <a:gridCol w="767959"/>
                <a:gridCol w="767959"/>
                <a:gridCol w="76795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-1.0f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-2.0f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4857750" y="4714884"/>
          <a:ext cx="30718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59"/>
                <a:gridCol w="767959"/>
                <a:gridCol w="767959"/>
                <a:gridCol w="76795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215072" y="4357694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+</a:t>
            </a:r>
            <a:endParaRPr lang="ko-KR" altLang="en-US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4857750" y="5415614"/>
          <a:ext cx="30718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59"/>
                <a:gridCol w="767959"/>
                <a:gridCol w="767959"/>
                <a:gridCol w="76795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6.0f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-2.0f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-4.0f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215072" y="505993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=</a:t>
            </a:r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Relational and Equality Operators</a:t>
            </a:r>
          </a:p>
          <a:p>
            <a:pPr>
              <a:buNone/>
            </a:pPr>
            <a:r>
              <a:rPr lang="en-US" altLang="ko-KR" dirty="0" smtClean="0"/>
              <a:t>   Relational Operators : &gt;, &lt;, &gt;=, &lt;=</a:t>
            </a:r>
          </a:p>
          <a:p>
            <a:pPr>
              <a:buNone/>
            </a:pPr>
            <a:r>
              <a:rPr lang="en-US" altLang="ko-KR" dirty="0" smtClean="0"/>
              <a:t>   Equality Operators : ==, !=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Bitwise Operators</a:t>
            </a:r>
          </a:p>
          <a:p>
            <a:pPr>
              <a:buNone/>
            </a:pPr>
            <a:r>
              <a:rPr lang="en-US" altLang="ko-KR" dirty="0" smtClean="0"/>
              <a:t>   and(&amp;), or(|), exclusive or (^), not(~)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Logical Operators</a:t>
            </a:r>
          </a:p>
          <a:p>
            <a:pPr>
              <a:buNone/>
            </a:pPr>
            <a:r>
              <a:rPr lang="en-US" altLang="ko-KR" dirty="0" smtClean="0"/>
              <a:t>   and(&amp;&amp;), or(||)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Vector Operators</a:t>
            </a:r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Conditional Operator (?:)</a:t>
            </a:r>
          </a:p>
          <a:p>
            <a:pPr>
              <a:buNone/>
            </a:pPr>
            <a:r>
              <a:rPr lang="en-US" altLang="ko-KR" sz="1800" dirty="0" smtClean="0">
                <a:solidFill>
                  <a:srgbClr val="C00000"/>
                </a:solidFill>
              </a:rPr>
              <a:t>   </a:t>
            </a:r>
            <a:r>
              <a:rPr lang="en-US" altLang="ko-KR" sz="1800" dirty="0" err="1" smtClean="0">
                <a:solidFill>
                  <a:srgbClr val="C00000"/>
                </a:solidFill>
              </a:rPr>
              <a:t>vc</a:t>
            </a:r>
            <a:r>
              <a:rPr lang="en-US" altLang="ko-KR" sz="1800" dirty="0" smtClean="0">
                <a:solidFill>
                  <a:srgbClr val="C00000"/>
                </a:solidFill>
              </a:rPr>
              <a:t> = d ? </a:t>
            </a:r>
            <a:r>
              <a:rPr lang="en-US" altLang="ko-KR" sz="1800" dirty="0" err="1" smtClean="0">
                <a:solidFill>
                  <a:srgbClr val="C00000"/>
                </a:solidFill>
              </a:rPr>
              <a:t>va</a:t>
            </a:r>
            <a:r>
              <a:rPr lang="en-US" altLang="ko-KR" sz="1800" dirty="0" smtClean="0">
                <a:solidFill>
                  <a:srgbClr val="C00000"/>
                </a:solidFill>
              </a:rPr>
              <a:t> : </a:t>
            </a:r>
            <a:r>
              <a:rPr lang="en-US" altLang="ko-KR" sz="1800" dirty="0" err="1" smtClean="0">
                <a:solidFill>
                  <a:srgbClr val="C00000"/>
                </a:solidFill>
              </a:rPr>
              <a:t>vd</a:t>
            </a:r>
            <a:r>
              <a:rPr lang="en-US" altLang="ko-KR" sz="1800" dirty="0" smtClean="0">
                <a:solidFill>
                  <a:srgbClr val="C00000"/>
                </a:solidFill>
              </a:rPr>
              <a:t>;  // d</a:t>
            </a:r>
            <a:r>
              <a:rPr lang="ko-KR" altLang="en-US" sz="1800" dirty="0" smtClean="0">
                <a:solidFill>
                  <a:srgbClr val="C00000"/>
                </a:solidFill>
              </a:rPr>
              <a:t>가 </a:t>
            </a:r>
            <a:r>
              <a:rPr lang="en-US" altLang="ko-KR" sz="1800" dirty="0" smtClean="0">
                <a:solidFill>
                  <a:srgbClr val="C00000"/>
                </a:solidFill>
              </a:rPr>
              <a:t>True</a:t>
            </a:r>
            <a:r>
              <a:rPr lang="ko-KR" altLang="en-US" sz="1800" dirty="0" smtClean="0">
                <a:solidFill>
                  <a:srgbClr val="C00000"/>
                </a:solidFill>
              </a:rPr>
              <a:t>이면 </a:t>
            </a:r>
            <a:r>
              <a:rPr lang="en-US" altLang="ko-KR" sz="1800" dirty="0" err="1" smtClean="0">
                <a:solidFill>
                  <a:srgbClr val="C00000"/>
                </a:solidFill>
              </a:rPr>
              <a:t>vc</a:t>
            </a:r>
            <a:r>
              <a:rPr lang="en-US" altLang="ko-KR" sz="1800" dirty="0" smtClean="0">
                <a:solidFill>
                  <a:srgbClr val="C00000"/>
                </a:solidFill>
              </a:rPr>
              <a:t>=</a:t>
            </a:r>
            <a:r>
              <a:rPr lang="en-US" altLang="ko-KR" sz="1800" dirty="0" err="1" smtClean="0">
                <a:solidFill>
                  <a:srgbClr val="C00000"/>
                </a:solidFill>
              </a:rPr>
              <a:t>va</a:t>
            </a:r>
            <a:r>
              <a:rPr lang="en-US" altLang="ko-KR" sz="1800" dirty="0" smtClean="0">
                <a:solidFill>
                  <a:srgbClr val="C00000"/>
                </a:solidFill>
              </a:rPr>
              <a:t>, d</a:t>
            </a:r>
            <a:r>
              <a:rPr lang="ko-KR" altLang="en-US" sz="1800" dirty="0" smtClean="0">
                <a:solidFill>
                  <a:srgbClr val="C00000"/>
                </a:solidFill>
              </a:rPr>
              <a:t>가 </a:t>
            </a:r>
            <a:r>
              <a:rPr lang="en-US" altLang="ko-KR" sz="1800" dirty="0" smtClean="0">
                <a:solidFill>
                  <a:srgbClr val="C00000"/>
                </a:solidFill>
              </a:rPr>
              <a:t>False</a:t>
            </a:r>
            <a:r>
              <a:rPr lang="ko-KR" altLang="en-US" sz="1800" dirty="0" smtClean="0">
                <a:solidFill>
                  <a:srgbClr val="C00000"/>
                </a:solidFill>
              </a:rPr>
              <a:t>이면 </a:t>
            </a:r>
            <a:r>
              <a:rPr lang="en-US" altLang="ko-KR" sz="1800" dirty="0" err="1" smtClean="0">
                <a:solidFill>
                  <a:srgbClr val="C00000"/>
                </a:solidFill>
              </a:rPr>
              <a:t>vc</a:t>
            </a:r>
            <a:r>
              <a:rPr lang="en-US" altLang="ko-KR" sz="1800" dirty="0" smtClean="0">
                <a:solidFill>
                  <a:srgbClr val="C00000"/>
                </a:solidFill>
              </a:rPr>
              <a:t>=</a:t>
            </a:r>
            <a:r>
              <a:rPr lang="en-US" altLang="ko-KR" sz="1800" dirty="0" err="1" smtClean="0">
                <a:solidFill>
                  <a:srgbClr val="C00000"/>
                </a:solidFill>
              </a:rPr>
              <a:t>vb</a:t>
            </a:r>
            <a:endParaRPr lang="en-US" altLang="ko-KR" sz="1800" dirty="0" smtClean="0">
              <a:solidFill>
                <a:srgbClr val="C00000"/>
              </a:solidFill>
            </a:endParaRPr>
          </a:p>
          <a:p>
            <a:r>
              <a:rPr lang="en-US" altLang="ko-KR" dirty="0" smtClean="0"/>
              <a:t>Shift </a:t>
            </a:r>
            <a:r>
              <a:rPr lang="en-US" altLang="ko-KR" dirty="0" smtClean="0"/>
              <a:t>Operators(&gt;&gt;, &lt;&lt;)</a:t>
            </a:r>
          </a:p>
          <a:p>
            <a:pPr>
              <a:buNone/>
            </a:pPr>
            <a:r>
              <a:rPr lang="en-US" altLang="ko-KR" sz="2000" dirty="0" smtClean="0"/>
              <a:t>  </a:t>
            </a:r>
            <a:r>
              <a:rPr lang="en-US" altLang="ko-KR" sz="1800" dirty="0" smtClean="0">
                <a:solidFill>
                  <a:srgbClr val="C00000"/>
                </a:solidFill>
              </a:rPr>
              <a:t>a &lt;&lt; b // a</a:t>
            </a:r>
            <a:r>
              <a:rPr lang="ko-KR" altLang="en-US" sz="1800" dirty="0" smtClean="0">
                <a:solidFill>
                  <a:srgbClr val="C00000"/>
                </a:solidFill>
              </a:rPr>
              <a:t>의 비트들을 </a:t>
            </a:r>
            <a:r>
              <a:rPr lang="en-US" altLang="ko-KR" sz="1800" dirty="0" smtClean="0">
                <a:solidFill>
                  <a:srgbClr val="C00000"/>
                </a:solidFill>
              </a:rPr>
              <a:t>b</a:t>
            </a:r>
            <a:r>
              <a:rPr lang="ko-KR" altLang="en-US" sz="1800" dirty="0" smtClean="0">
                <a:solidFill>
                  <a:srgbClr val="C00000"/>
                </a:solidFill>
              </a:rPr>
              <a:t>의</a:t>
            </a:r>
            <a:r>
              <a:rPr lang="en-US" altLang="ko-KR" sz="1800" dirty="0" smtClean="0">
                <a:solidFill>
                  <a:srgbClr val="C00000"/>
                </a:solidFill>
              </a:rPr>
              <a:t> </a:t>
            </a:r>
            <a:r>
              <a:rPr lang="ko-KR" altLang="en-US" sz="1800" dirty="0" smtClean="0">
                <a:solidFill>
                  <a:srgbClr val="C00000"/>
                </a:solidFill>
              </a:rPr>
              <a:t>값만큼 왼쪽으로 이동</a:t>
            </a:r>
            <a:r>
              <a:rPr lang="en-US" altLang="ko-KR" sz="1800" dirty="0" smtClean="0">
                <a:solidFill>
                  <a:srgbClr val="C00000"/>
                </a:solidFill>
              </a:rPr>
              <a:t>, </a:t>
            </a:r>
            <a:r>
              <a:rPr lang="ko-KR" altLang="en-US" sz="1800" dirty="0" smtClean="0">
                <a:solidFill>
                  <a:srgbClr val="C00000"/>
                </a:solidFill>
              </a:rPr>
              <a:t>이동 후 빈자리는 </a:t>
            </a:r>
            <a:r>
              <a:rPr lang="en-US" altLang="ko-KR" sz="1800" dirty="0" smtClean="0">
                <a:solidFill>
                  <a:srgbClr val="C00000"/>
                </a:solidFill>
              </a:rPr>
              <a:t>0</a:t>
            </a:r>
            <a:endParaRPr lang="en-US" altLang="ko-KR" sz="2000" dirty="0" smtClean="0"/>
          </a:p>
          <a:p>
            <a:r>
              <a:rPr lang="en-US" altLang="ko-KR" dirty="0" smtClean="0"/>
              <a:t>Unary Operators(+ and -)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Assignment Operator </a:t>
            </a:r>
            <a:r>
              <a:rPr lang="en-US" altLang="ko-KR" dirty="0" smtClean="0"/>
              <a:t>(=, *=, /=, +=, -=, …)</a:t>
            </a:r>
            <a:endParaRPr lang="en-US" altLang="ko-KR" dirty="0" smtClean="0"/>
          </a:p>
          <a:p>
            <a:pPr>
              <a:buNone/>
            </a:pPr>
            <a:r>
              <a:rPr lang="en-US" altLang="ko-KR" sz="2000" dirty="0" smtClean="0"/>
              <a:t>    </a:t>
            </a:r>
            <a:r>
              <a:rPr lang="en-US" altLang="ko-KR" sz="2000" dirty="0" err="1" smtClean="0"/>
              <a:t>lvalue</a:t>
            </a:r>
            <a:r>
              <a:rPr lang="en-US" altLang="ko-KR" sz="2000" dirty="0" smtClean="0"/>
              <a:t> = expression  </a:t>
            </a:r>
            <a:r>
              <a:rPr lang="en-US" altLang="ko-KR" sz="2000" dirty="0" smtClean="0">
                <a:solidFill>
                  <a:srgbClr val="C00000"/>
                </a:solidFill>
              </a:rPr>
              <a:t>// </a:t>
            </a:r>
            <a:r>
              <a:rPr lang="en-US" altLang="ko-KR" sz="2000" dirty="0" err="1" smtClean="0">
                <a:solidFill>
                  <a:srgbClr val="C00000"/>
                </a:solidFill>
              </a:rPr>
              <a:t>lvalue</a:t>
            </a:r>
            <a:r>
              <a:rPr lang="ko-KR" altLang="en-US" sz="2000" dirty="0" smtClean="0">
                <a:solidFill>
                  <a:srgbClr val="C00000"/>
                </a:solidFill>
              </a:rPr>
              <a:t>에 </a:t>
            </a:r>
            <a:r>
              <a:rPr lang="en-US" altLang="ko-KR" sz="2000" dirty="0" smtClean="0">
                <a:solidFill>
                  <a:srgbClr val="C00000"/>
                </a:solidFill>
              </a:rPr>
              <a:t>expression</a:t>
            </a:r>
            <a:r>
              <a:rPr lang="ko-KR" altLang="en-US" sz="2000" dirty="0" smtClean="0">
                <a:solidFill>
                  <a:srgbClr val="C00000"/>
                </a:solidFill>
              </a:rPr>
              <a:t>의 </a:t>
            </a:r>
            <a:r>
              <a:rPr lang="en-US" altLang="ko-KR" sz="2000" dirty="0" smtClean="0">
                <a:solidFill>
                  <a:srgbClr val="C00000"/>
                </a:solidFill>
              </a:rPr>
              <a:t>value </a:t>
            </a:r>
            <a:r>
              <a:rPr lang="ko-KR" altLang="en-US" sz="2000" dirty="0" smtClean="0">
                <a:solidFill>
                  <a:srgbClr val="C00000"/>
                </a:solidFill>
              </a:rPr>
              <a:t>저장</a:t>
            </a:r>
            <a:endParaRPr lang="en-US" altLang="ko-KR" sz="20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altLang="ko-KR" sz="2000" dirty="0" smtClean="0">
              <a:solidFill>
                <a:srgbClr val="C00000"/>
              </a:solidFill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Vector Operators</a:t>
            </a:r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Function Qualifiers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sz="2800" dirty="0" smtClean="0"/>
              <a:t>- </a:t>
            </a:r>
            <a:r>
              <a:rPr lang="ko-KR" altLang="en-US" sz="2800" dirty="0" smtClean="0"/>
              <a:t>리턴 타입은 </a:t>
            </a:r>
            <a:r>
              <a:rPr lang="en-US" altLang="ko-KR" sz="2800" dirty="0" smtClean="0"/>
              <a:t>void</a:t>
            </a:r>
            <a:r>
              <a:rPr lang="ko-KR" altLang="en-US" sz="2800" dirty="0" smtClean="0"/>
              <a:t>이어야만 한다</a:t>
            </a:r>
            <a:r>
              <a:rPr lang="en-US" altLang="ko-KR" sz="2800" dirty="0" smtClean="0"/>
              <a:t>.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sz="2000" dirty="0" smtClean="0"/>
              <a:t>1) kernel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void </a:t>
            </a:r>
          </a:p>
          <a:p>
            <a:pPr>
              <a:buNone/>
            </a:pPr>
            <a:r>
              <a:rPr lang="en-US" altLang="ko-KR" sz="2000" dirty="0" err="1" smtClean="0"/>
              <a:t>parallel_add</a:t>
            </a:r>
            <a:r>
              <a:rPr lang="en-US" altLang="ko-KR" sz="2000" dirty="0" smtClean="0"/>
              <a:t>(global float *a, global float *b, global float *result)</a:t>
            </a:r>
          </a:p>
          <a:p>
            <a:pPr>
              <a:buNone/>
            </a:pPr>
            <a:r>
              <a:rPr lang="en-US" altLang="ko-KR" sz="2000" dirty="0" smtClean="0"/>
              <a:t>{</a:t>
            </a:r>
          </a:p>
          <a:p>
            <a:pPr>
              <a:buNone/>
            </a:pPr>
            <a:r>
              <a:rPr lang="en-US" altLang="ko-KR" sz="2000" dirty="0" smtClean="0"/>
              <a:t>    ….</a:t>
            </a:r>
          </a:p>
          <a:p>
            <a:pPr>
              <a:buNone/>
            </a:pPr>
            <a:r>
              <a:rPr lang="en-US" altLang="ko-KR" sz="2000" dirty="0" smtClean="0"/>
              <a:t>}  //legal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2) kernel </a:t>
            </a:r>
            <a:r>
              <a:rPr lang="en-US" altLang="ko-KR" sz="2000" b="1" dirty="0" err="1" smtClean="0">
                <a:solidFill>
                  <a:srgbClr val="FF0000"/>
                </a:solidFill>
              </a:rPr>
              <a:t>int</a:t>
            </a:r>
            <a:endParaRPr lang="en-US" altLang="ko-KR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sz="2000" dirty="0" err="1" smtClean="0"/>
              <a:t>parallel_add</a:t>
            </a:r>
            <a:r>
              <a:rPr lang="en-US" altLang="ko-KR" sz="2000" dirty="0" smtClean="0"/>
              <a:t>(global float *a, global float *b, global float *result)</a:t>
            </a:r>
          </a:p>
          <a:p>
            <a:pPr>
              <a:buNone/>
            </a:pPr>
            <a:r>
              <a:rPr lang="en-US" altLang="ko-KR" sz="2000" dirty="0" smtClean="0"/>
              <a:t>{</a:t>
            </a:r>
          </a:p>
          <a:p>
            <a:pPr>
              <a:buNone/>
            </a:pPr>
            <a:r>
              <a:rPr lang="en-US" altLang="ko-KR" sz="2000" dirty="0" smtClean="0"/>
              <a:t>    ….</a:t>
            </a:r>
          </a:p>
          <a:p>
            <a:pPr>
              <a:buNone/>
            </a:pPr>
            <a:r>
              <a:rPr lang="en-US" altLang="ko-KR" sz="2000" dirty="0" smtClean="0"/>
              <a:t>}  //illegal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Qualifiers</a:t>
            </a:r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ko-KR" dirty="0" smtClean="0"/>
              <a:t>Function Qualifiers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sz="2800" dirty="0" smtClean="0"/>
              <a:t>- </a:t>
            </a:r>
            <a:r>
              <a:rPr lang="ko-KR" altLang="en-US" sz="2800" dirty="0" err="1" smtClean="0"/>
              <a:t>커널</a:t>
            </a:r>
            <a:r>
              <a:rPr lang="ko-KR" altLang="en-US" sz="2800" dirty="0" smtClean="0"/>
              <a:t> 함수 내에서 다른 </a:t>
            </a:r>
            <a:r>
              <a:rPr lang="ko-KR" altLang="en-US" sz="2800" dirty="0" err="1" smtClean="0"/>
              <a:t>커널</a:t>
            </a:r>
            <a:r>
              <a:rPr lang="ko-KR" altLang="en-US" sz="2800" dirty="0" smtClean="0"/>
              <a:t> 함수를 호출할 수 있다</a:t>
            </a:r>
            <a:r>
              <a:rPr lang="en-US" altLang="ko-KR" sz="2800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호출될 </a:t>
            </a:r>
            <a:r>
              <a:rPr lang="ko-KR" altLang="en-US" dirty="0" err="1" smtClean="0"/>
              <a:t>커널</a:t>
            </a:r>
            <a:r>
              <a:rPr lang="ko-KR" altLang="en-US" dirty="0" smtClean="0"/>
              <a:t> 함수 내에 </a:t>
            </a:r>
            <a:r>
              <a:rPr lang="en-US" altLang="ko-KR" dirty="0" smtClean="0"/>
              <a:t>local qualifier</a:t>
            </a:r>
            <a:r>
              <a:rPr lang="ko-KR" altLang="en-US" dirty="0" smtClean="0"/>
              <a:t>로 변수가 선언되어 있으면 다른 </a:t>
            </a:r>
            <a:r>
              <a:rPr lang="ko-KR" altLang="en-US" dirty="0" err="1" smtClean="0"/>
              <a:t>커널에서</a:t>
            </a:r>
            <a:r>
              <a:rPr lang="ko-KR" altLang="en-US" dirty="0" smtClean="0"/>
              <a:t> 호출할 수 없다</a:t>
            </a:r>
            <a:r>
              <a:rPr lang="en-US" altLang="ko-KR" dirty="0" smtClean="0"/>
              <a:t>. </a:t>
            </a:r>
            <a:r>
              <a:rPr lang="en-US" altLang="ko-KR" dirty="0" smtClean="0">
                <a:solidFill>
                  <a:srgbClr val="0070C0"/>
                </a:solidFill>
              </a:rPr>
              <a:t>implementation-defined </a:t>
            </a:r>
            <a:r>
              <a:rPr lang="ko-KR" altLang="en-US" dirty="0" smtClean="0"/>
              <a:t>이기 때문에 되도록 피해야한다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sz="2000" dirty="0" smtClean="0"/>
              <a:t>1) kernel </a:t>
            </a:r>
            <a:r>
              <a:rPr lang="en-US" altLang="ko-KR" sz="2000" b="1" dirty="0" smtClean="0"/>
              <a:t>void </a:t>
            </a:r>
          </a:p>
          <a:p>
            <a:pPr>
              <a:buNone/>
            </a:pPr>
            <a:r>
              <a:rPr lang="en-US" altLang="ko-KR" sz="2000" dirty="0" err="1" smtClean="0"/>
              <a:t>my_func_a</a:t>
            </a:r>
            <a:r>
              <a:rPr lang="en-US" altLang="ko-KR" sz="2000" dirty="0" smtClean="0"/>
              <a:t>(global float *</a:t>
            </a:r>
            <a:r>
              <a:rPr lang="en-US" altLang="ko-KR" sz="2000" dirty="0" err="1" smtClean="0"/>
              <a:t>src</a:t>
            </a:r>
            <a:r>
              <a:rPr lang="en-US" altLang="ko-KR" sz="2000" dirty="0" smtClean="0"/>
              <a:t>, global float *</a:t>
            </a:r>
            <a:r>
              <a:rPr lang="en-US" altLang="ko-KR" sz="2000" dirty="0" err="1" smtClean="0"/>
              <a:t>dst</a:t>
            </a:r>
            <a:r>
              <a:rPr lang="en-US" altLang="ko-KR" sz="2000" dirty="0" smtClean="0"/>
              <a:t>)</a:t>
            </a:r>
          </a:p>
          <a:p>
            <a:pPr>
              <a:buNone/>
            </a:pPr>
            <a:r>
              <a:rPr lang="en-US" altLang="ko-KR" sz="2000" dirty="0" smtClean="0"/>
              <a:t>{</a:t>
            </a:r>
          </a:p>
          <a:p>
            <a:pPr>
              <a:buNone/>
            </a:pPr>
            <a:r>
              <a:rPr lang="en-US" altLang="ko-KR" sz="2000" dirty="0" smtClean="0"/>
              <a:t>    </a:t>
            </a:r>
            <a:r>
              <a:rPr lang="en-US" altLang="ko-KR" sz="2000" dirty="0" smtClean="0">
                <a:solidFill>
                  <a:srgbClr val="FF0000"/>
                </a:solidFill>
              </a:rPr>
              <a:t>local float </a:t>
            </a:r>
            <a:r>
              <a:rPr lang="en-US" altLang="ko-KR" sz="2000" dirty="0" err="1" smtClean="0">
                <a:solidFill>
                  <a:srgbClr val="FF0000"/>
                </a:solidFill>
              </a:rPr>
              <a:t>l_var</a:t>
            </a:r>
            <a:r>
              <a:rPr lang="en-US" altLang="ko-KR" sz="2000" dirty="0" smtClean="0">
                <a:solidFill>
                  <a:srgbClr val="FF0000"/>
                </a:solidFill>
              </a:rPr>
              <a:t>[32];</a:t>
            </a:r>
          </a:p>
          <a:p>
            <a:pPr>
              <a:buNone/>
            </a:pPr>
            <a:r>
              <a:rPr lang="en-US" altLang="ko-KR" sz="2000" dirty="0" smtClean="0"/>
              <a:t>}  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2) kernel </a:t>
            </a:r>
            <a:r>
              <a:rPr lang="en-US" altLang="ko-KR" sz="2000" b="1" dirty="0" smtClean="0"/>
              <a:t>void</a:t>
            </a:r>
            <a:endParaRPr lang="en-US" altLang="ko-KR" sz="2000" b="1" dirty="0" smtClean="0"/>
          </a:p>
          <a:p>
            <a:pPr>
              <a:buNone/>
            </a:pPr>
            <a:r>
              <a:rPr lang="en-US" altLang="ko-KR" sz="2000" dirty="0" err="1" smtClean="0"/>
              <a:t>my_func_b</a:t>
            </a:r>
            <a:r>
              <a:rPr lang="en-US" altLang="ko-KR" sz="2000" dirty="0" smtClean="0"/>
              <a:t>(global float * </a:t>
            </a:r>
            <a:r>
              <a:rPr lang="en-US" altLang="ko-KR" sz="2000" dirty="0" err="1" smtClean="0"/>
              <a:t>src</a:t>
            </a:r>
            <a:r>
              <a:rPr lang="en-US" altLang="ko-KR" sz="2000" dirty="0" smtClean="0"/>
              <a:t>, global float * </a:t>
            </a:r>
            <a:r>
              <a:rPr lang="en-US" altLang="ko-KR" sz="2000" dirty="0" err="1" smtClean="0"/>
              <a:t>dst</a:t>
            </a:r>
            <a:r>
              <a:rPr lang="en-US" altLang="ko-KR" sz="2000" dirty="0" smtClean="0"/>
              <a:t>)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{</a:t>
            </a:r>
          </a:p>
          <a:p>
            <a:pPr>
              <a:buNone/>
            </a:pPr>
            <a:r>
              <a:rPr lang="en-US" altLang="ko-KR" sz="2000" dirty="0" smtClean="0"/>
              <a:t>    </a:t>
            </a:r>
            <a:r>
              <a:rPr lang="en-US" altLang="ko-KR" sz="2000" dirty="0" err="1" smtClean="0"/>
              <a:t>my_func_a</a:t>
            </a:r>
            <a:r>
              <a:rPr lang="en-US" altLang="ko-KR" sz="2000" dirty="0" smtClean="0"/>
              <a:t>(</a:t>
            </a:r>
            <a:r>
              <a:rPr lang="en-US" altLang="ko-KR" sz="2000" dirty="0" err="1" smtClean="0"/>
              <a:t>src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dst</a:t>
            </a:r>
            <a:r>
              <a:rPr lang="en-US" altLang="ko-KR" sz="2000" dirty="0" smtClean="0"/>
              <a:t>);</a:t>
            </a:r>
          </a:p>
          <a:p>
            <a:pPr>
              <a:buNone/>
            </a:pPr>
            <a:r>
              <a:rPr lang="en-US" altLang="ko-KR" sz="2000" dirty="0" smtClean="0"/>
              <a:t>}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>
                <a:solidFill>
                  <a:srgbClr val="0070C0"/>
                </a:solidFill>
              </a:rPr>
              <a:t>**implementation-defined</a:t>
            </a:r>
            <a:r>
              <a:rPr lang="en-US" altLang="ko-KR" sz="2000" dirty="0" smtClean="0"/>
              <a:t> : </a:t>
            </a:r>
            <a:r>
              <a:rPr lang="en-US" altLang="ko-KR" sz="2000" dirty="0" err="1" smtClean="0"/>
              <a:t>OpenCL</a:t>
            </a:r>
            <a:r>
              <a:rPr lang="ko-KR" altLang="en-US" sz="2000" dirty="0" smtClean="0"/>
              <a:t>의 관행적인 구현을 다변화하기 위해 명시적으로 허용되는 행위를 의미한다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r>
              <a:rPr lang="en-US" altLang="ko-KR" sz="2000" dirty="0" smtClean="0"/>
              <a:t>			ex) </a:t>
            </a:r>
            <a:r>
              <a:rPr lang="en-US" altLang="ko-KR" sz="2000" dirty="0" err="1" smtClean="0"/>
              <a:t>OpenCL</a:t>
            </a:r>
            <a:r>
              <a:rPr lang="en-US" altLang="ko-KR" sz="2000" dirty="0" smtClean="0"/>
              <a:t> Specification </a:t>
            </a:r>
            <a:r>
              <a:rPr lang="en-US" altLang="ko-KR" sz="2000" dirty="0" smtClean="0">
                <a:solidFill>
                  <a:srgbClr val="FF0000"/>
                </a:solidFill>
              </a:rPr>
              <a:t>“</a:t>
            </a:r>
            <a:r>
              <a:rPr lang="en-US" altLang="ko-KR" sz="2000" dirty="0" smtClean="0">
                <a:solidFill>
                  <a:srgbClr val="FF0000"/>
                </a:solidFill>
              </a:rPr>
              <a:t>if platform is NULL, the behavior is implementation-defined”</a:t>
            </a:r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			      </a:t>
            </a:r>
            <a:r>
              <a:rPr lang="en-US" altLang="ko-KR" sz="2000" dirty="0" err="1" smtClean="0"/>
              <a:t>clGetplatformIDs</a:t>
            </a:r>
            <a:r>
              <a:rPr lang="en-US" altLang="ko-KR" sz="2000" dirty="0" smtClean="0"/>
              <a:t>() </a:t>
            </a:r>
            <a:r>
              <a:rPr lang="ko-KR" altLang="en-US" sz="2000" dirty="0" smtClean="0"/>
              <a:t>함수의 반환 값이 </a:t>
            </a:r>
            <a:r>
              <a:rPr lang="en-US" altLang="ko-KR" sz="2000" dirty="0" smtClean="0"/>
              <a:t>NULL</a:t>
            </a:r>
            <a:r>
              <a:rPr lang="ko-KR" altLang="en-US" sz="2000" dirty="0" smtClean="0"/>
              <a:t>일 경우 제조사마다 다르게 정의 할 수 있다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Qualifiers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14324" y="1481328"/>
            <a:ext cx="8543956" cy="4525963"/>
          </a:xfrm>
        </p:spPr>
        <p:txBody>
          <a:bodyPr/>
          <a:lstStyle/>
          <a:p>
            <a:r>
              <a:rPr lang="ko-KR" altLang="en-US" dirty="0" smtClean="0"/>
              <a:t>하나 또는 그 이상의 </a:t>
            </a:r>
            <a:r>
              <a:rPr lang="en-US" altLang="ko-KR" dirty="0" smtClean="0"/>
              <a:t>Heterogeneous devices</a:t>
            </a:r>
            <a:r>
              <a:rPr lang="ko-KR" altLang="en-US" dirty="0" smtClean="0"/>
              <a:t>에서 실행되는 병렬 처리 프로그래밍 언어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err="1" smtClean="0"/>
              <a:t>OpenCL</a:t>
            </a:r>
            <a:r>
              <a:rPr lang="en-US" altLang="ko-KR" dirty="0" smtClean="0"/>
              <a:t> C </a:t>
            </a:r>
          </a:p>
          <a:p>
            <a:pPr>
              <a:buNone/>
            </a:pPr>
            <a:r>
              <a:rPr lang="en-US" altLang="ko-KR" dirty="0" smtClean="0"/>
              <a:t>      = C99 </a:t>
            </a:r>
            <a:r>
              <a:rPr lang="ko-KR" altLang="en-US" dirty="0" smtClean="0"/>
              <a:t>표준 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제한사항 </a:t>
            </a:r>
            <a:r>
              <a:rPr lang="en-US" altLang="ko-KR" dirty="0" smtClean="0"/>
              <a:t>+ </a:t>
            </a:r>
            <a:r>
              <a:rPr lang="ko-KR" altLang="en-US" dirty="0" smtClean="0"/>
              <a:t>병렬처리 확장 언어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sz="1800" dirty="0" smtClean="0">
                <a:solidFill>
                  <a:srgbClr val="FF0000"/>
                </a:solidFill>
              </a:rPr>
              <a:t>   C99 : c</a:t>
            </a:r>
            <a:r>
              <a:rPr lang="ko-KR" altLang="en-US" sz="1800" dirty="0" smtClean="0">
                <a:solidFill>
                  <a:srgbClr val="FF0000"/>
                </a:solidFill>
              </a:rPr>
              <a:t>언어 표준의 현대 개정판 </a:t>
            </a:r>
            <a:r>
              <a:rPr lang="en-US" altLang="ko-KR" sz="1800" dirty="0" smtClean="0">
                <a:solidFill>
                  <a:srgbClr val="FF0000"/>
                </a:solidFill>
              </a:rPr>
              <a:t>(1999</a:t>
            </a:r>
            <a:r>
              <a:rPr lang="ko-KR" altLang="en-US" sz="1800" dirty="0" smtClean="0">
                <a:solidFill>
                  <a:srgbClr val="FF0000"/>
                </a:solidFill>
              </a:rPr>
              <a:t>년 출간</a:t>
            </a:r>
            <a:r>
              <a:rPr lang="en-US" altLang="ko-KR" sz="18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endParaRPr lang="en-US" altLang="ko-KR" sz="1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ko-KR" sz="1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ko-KR" sz="1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ko-KR" sz="1400" dirty="0" smtClean="0">
              <a:solidFill>
                <a:srgbClr val="FF0000"/>
              </a:solidFill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err="1" smtClean="0"/>
              <a:t>OpenCL</a:t>
            </a:r>
            <a:r>
              <a:rPr lang="en-US" altLang="ko-KR" dirty="0" smtClean="0"/>
              <a:t> C Programming Language</a:t>
            </a:r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Function Qualifiers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sz="2800" dirty="0" smtClean="0"/>
              <a:t>- </a:t>
            </a:r>
            <a:r>
              <a:rPr lang="ko-KR" altLang="en-US" sz="2800" dirty="0" err="1" smtClean="0"/>
              <a:t>파라미터로</a:t>
            </a:r>
            <a:r>
              <a:rPr lang="ko-KR" altLang="en-US" sz="2800" dirty="0" smtClean="0"/>
              <a:t> 넘겨서 사용해야 한다</a:t>
            </a:r>
            <a:r>
              <a:rPr lang="en-US" altLang="ko-KR" sz="2800" dirty="0" smtClean="0"/>
              <a:t>.</a:t>
            </a:r>
            <a:endParaRPr lang="en-US" altLang="ko-KR" sz="2800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sz="2000" dirty="0" smtClean="0"/>
              <a:t>1) kernel </a:t>
            </a:r>
            <a:r>
              <a:rPr lang="en-US" altLang="ko-KR" sz="2000" b="1" dirty="0" smtClean="0"/>
              <a:t>void </a:t>
            </a:r>
          </a:p>
          <a:p>
            <a:pPr>
              <a:buNone/>
            </a:pPr>
            <a:r>
              <a:rPr lang="en-US" altLang="ko-KR" sz="2000" dirty="0" err="1" smtClean="0"/>
              <a:t>my_func_a</a:t>
            </a:r>
            <a:r>
              <a:rPr lang="en-US" altLang="ko-KR" sz="2000" dirty="0" smtClean="0"/>
              <a:t>(global float *</a:t>
            </a:r>
            <a:r>
              <a:rPr lang="en-US" altLang="ko-KR" sz="2000" dirty="0" err="1" smtClean="0"/>
              <a:t>src</a:t>
            </a:r>
            <a:r>
              <a:rPr lang="en-US" altLang="ko-KR" sz="2000" dirty="0" smtClean="0"/>
              <a:t>, global float *</a:t>
            </a:r>
            <a:r>
              <a:rPr lang="en-US" altLang="ko-KR" sz="2000" dirty="0" err="1" smtClean="0"/>
              <a:t>dst</a:t>
            </a:r>
            <a:r>
              <a:rPr lang="en-US" altLang="ko-KR" sz="2000" dirty="0" smtClean="0"/>
              <a:t>, </a:t>
            </a:r>
            <a:r>
              <a:rPr lang="en-US" altLang="ko-KR" sz="2000" dirty="0" smtClean="0">
                <a:solidFill>
                  <a:srgbClr val="FF0000"/>
                </a:solidFill>
              </a:rPr>
              <a:t>local float *</a:t>
            </a:r>
            <a:r>
              <a:rPr lang="en-US" altLang="ko-KR" sz="2000" dirty="0" err="1" smtClean="0">
                <a:solidFill>
                  <a:srgbClr val="FF0000"/>
                </a:solidFill>
              </a:rPr>
              <a:t>l_var</a:t>
            </a:r>
            <a:r>
              <a:rPr lang="en-US" altLang="ko-KR" sz="2000" dirty="0" smtClean="0"/>
              <a:t>)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{</a:t>
            </a:r>
          </a:p>
          <a:p>
            <a:pPr>
              <a:buNone/>
            </a:pPr>
            <a:r>
              <a:rPr lang="en-US" altLang="ko-KR" sz="2000" dirty="0" smtClean="0"/>
              <a:t>    </a:t>
            </a:r>
            <a:r>
              <a:rPr lang="en-US" altLang="ko-KR" sz="2000" dirty="0" smtClean="0"/>
              <a:t>…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}  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2) kernel </a:t>
            </a:r>
            <a:r>
              <a:rPr lang="en-US" altLang="ko-KR" sz="2000" b="1" dirty="0" smtClean="0"/>
              <a:t>void</a:t>
            </a:r>
            <a:endParaRPr lang="en-US" altLang="ko-KR" sz="2000" b="1" dirty="0" smtClean="0"/>
          </a:p>
          <a:p>
            <a:pPr>
              <a:buNone/>
            </a:pPr>
            <a:r>
              <a:rPr lang="en-US" altLang="ko-KR" sz="2000" dirty="0" err="1" smtClean="0"/>
              <a:t>my_func_b</a:t>
            </a:r>
            <a:r>
              <a:rPr lang="en-US" altLang="ko-KR" sz="2000" dirty="0" smtClean="0"/>
              <a:t>(global float * </a:t>
            </a:r>
            <a:r>
              <a:rPr lang="en-US" altLang="ko-KR" sz="2000" dirty="0" err="1" smtClean="0"/>
              <a:t>src</a:t>
            </a:r>
            <a:r>
              <a:rPr lang="en-US" altLang="ko-KR" sz="2000" dirty="0" smtClean="0"/>
              <a:t>, global float * </a:t>
            </a:r>
            <a:r>
              <a:rPr lang="en-US" altLang="ko-KR" sz="2000" dirty="0" err="1" smtClean="0"/>
              <a:t>dst</a:t>
            </a:r>
            <a:r>
              <a:rPr lang="en-US" altLang="ko-KR" sz="2000" dirty="0" smtClean="0"/>
              <a:t>, </a:t>
            </a:r>
            <a:r>
              <a:rPr lang="en-US" altLang="ko-KR" sz="2000" dirty="0" smtClean="0">
                <a:solidFill>
                  <a:srgbClr val="FF0000"/>
                </a:solidFill>
              </a:rPr>
              <a:t>local float </a:t>
            </a:r>
            <a:r>
              <a:rPr lang="en-US" altLang="ko-KR" sz="2000" dirty="0" smtClean="0">
                <a:solidFill>
                  <a:srgbClr val="FF0000"/>
                </a:solidFill>
              </a:rPr>
              <a:t>*</a:t>
            </a:r>
            <a:r>
              <a:rPr lang="en-US" altLang="ko-KR" sz="2000" dirty="0" err="1" smtClean="0">
                <a:solidFill>
                  <a:srgbClr val="FF0000"/>
                </a:solidFill>
              </a:rPr>
              <a:t>l_var</a:t>
            </a:r>
            <a:r>
              <a:rPr lang="en-US" altLang="ko-KR" sz="2000" dirty="0" smtClean="0"/>
              <a:t>)</a:t>
            </a:r>
          </a:p>
          <a:p>
            <a:pPr>
              <a:buNone/>
            </a:pPr>
            <a:r>
              <a:rPr lang="en-US" altLang="ko-KR" sz="2000" dirty="0" smtClean="0"/>
              <a:t>{</a:t>
            </a:r>
          </a:p>
          <a:p>
            <a:pPr>
              <a:buNone/>
            </a:pPr>
            <a:r>
              <a:rPr lang="en-US" altLang="ko-KR" sz="2000" dirty="0" smtClean="0"/>
              <a:t>    </a:t>
            </a:r>
            <a:r>
              <a:rPr lang="en-US" altLang="ko-KR" sz="2000" dirty="0" err="1" smtClean="0"/>
              <a:t>my_func_a</a:t>
            </a:r>
            <a:r>
              <a:rPr lang="en-US" altLang="ko-KR" sz="2000" dirty="0" smtClean="0"/>
              <a:t>(</a:t>
            </a:r>
            <a:r>
              <a:rPr lang="en-US" altLang="ko-KR" sz="2000" dirty="0" err="1" smtClean="0"/>
              <a:t>src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dst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>
                <a:solidFill>
                  <a:srgbClr val="FF0000"/>
                </a:solidFill>
              </a:rPr>
              <a:t>l_var</a:t>
            </a:r>
            <a:r>
              <a:rPr lang="en-US" altLang="ko-KR" sz="2000" dirty="0" smtClean="0"/>
              <a:t>);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}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Qualifiers</a:t>
            </a:r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Function Qualifiers</a:t>
            </a:r>
          </a:p>
          <a:p>
            <a:pPr>
              <a:buNone/>
            </a:pPr>
            <a:r>
              <a:rPr lang="en-US" altLang="ko-KR" sz="2000" dirty="0" smtClean="0"/>
              <a:t>kernel</a:t>
            </a:r>
            <a:r>
              <a:rPr lang="ko-KR" altLang="en-US" sz="2000" dirty="0" smtClean="0"/>
              <a:t>은 </a:t>
            </a:r>
            <a:r>
              <a:rPr lang="en-US" altLang="ko-KR" sz="2000" dirty="0" smtClean="0"/>
              <a:t>__attribute__</a:t>
            </a:r>
            <a:r>
              <a:rPr lang="ko-KR" altLang="en-US" sz="2000" dirty="0" smtClean="0"/>
              <a:t>를 추가적으로 선언할 수 있다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endParaRPr lang="en-US" altLang="ko-KR" sz="2000" dirty="0" smtClean="0"/>
          </a:p>
          <a:p>
            <a:pPr marL="566928" indent="-457200">
              <a:buNone/>
            </a:pPr>
            <a:r>
              <a:rPr lang="en-US" altLang="ko-KR" sz="2000" dirty="0" smtClean="0"/>
              <a:t>1) __attribute__ ( (</a:t>
            </a:r>
            <a:r>
              <a:rPr lang="en-US" altLang="ko-KR" sz="2000" dirty="0" err="1" smtClean="0"/>
              <a:t>vec_type_hint</a:t>
            </a:r>
            <a:r>
              <a:rPr lang="en-US" altLang="ko-KR" sz="2000" dirty="0" smtClean="0"/>
              <a:t>()) )</a:t>
            </a:r>
          </a:p>
          <a:p>
            <a:pPr marL="566928" indent="-457200">
              <a:buNone/>
            </a:pPr>
            <a:r>
              <a:rPr lang="en-US" altLang="ko-KR" sz="2000" dirty="0" smtClean="0"/>
              <a:t>    processor </a:t>
            </a:r>
            <a:r>
              <a:rPr lang="ko-KR" altLang="en-US" sz="2000" dirty="0" smtClean="0"/>
              <a:t>계산에 활용되어지는 </a:t>
            </a:r>
            <a:r>
              <a:rPr lang="en-US" altLang="ko-KR" sz="2000" dirty="0" smtClean="0"/>
              <a:t>bandwidth</a:t>
            </a:r>
            <a:r>
              <a:rPr lang="ko-KR" altLang="en-US" sz="2000" dirty="0" smtClean="0"/>
              <a:t>를 </a:t>
            </a:r>
            <a:r>
              <a:rPr lang="en-US" altLang="ko-KR" sz="2000" dirty="0" smtClean="0"/>
              <a:t>compiler</a:t>
            </a:r>
            <a:r>
              <a:rPr lang="ko-KR" altLang="en-US" sz="2000" dirty="0" smtClean="0"/>
              <a:t>에 알려준다</a:t>
            </a:r>
            <a:r>
              <a:rPr lang="en-US" altLang="ko-KR" sz="2000" dirty="0" smtClean="0"/>
              <a:t>. 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2) __attribute__ ( (</a:t>
            </a:r>
            <a:r>
              <a:rPr lang="en-US" altLang="ko-KR" sz="2000" dirty="0" err="1" smtClean="0"/>
              <a:t>work_group_size_hint</a:t>
            </a:r>
            <a:r>
              <a:rPr lang="en-US" altLang="ko-KR" sz="2000" dirty="0" smtClean="0"/>
              <a:t>(X, Y, Z)) )</a:t>
            </a:r>
          </a:p>
          <a:p>
            <a:pPr>
              <a:buNone/>
            </a:pPr>
            <a:r>
              <a:rPr lang="en-US" altLang="ko-KR" sz="2000" dirty="0" smtClean="0"/>
              <a:t>    compiler</a:t>
            </a:r>
            <a:r>
              <a:rPr lang="ko-KR" altLang="en-US" sz="2000" dirty="0" smtClean="0"/>
              <a:t>에게 </a:t>
            </a:r>
            <a:r>
              <a:rPr lang="en-US" altLang="ko-KR" sz="2000" dirty="0" smtClean="0"/>
              <a:t>work-group</a:t>
            </a:r>
            <a:r>
              <a:rPr lang="ko-KR" altLang="en-US" sz="2000" dirty="0" smtClean="0"/>
              <a:t>의 </a:t>
            </a:r>
            <a:r>
              <a:rPr lang="en-US" altLang="ko-KR" sz="2000" dirty="0" smtClean="0"/>
              <a:t>size</a:t>
            </a:r>
            <a:r>
              <a:rPr lang="ko-KR" altLang="en-US" sz="2000" dirty="0" smtClean="0"/>
              <a:t>를 알려주는 역할을 한다</a:t>
            </a:r>
            <a:r>
              <a:rPr lang="en-US" altLang="ko-KR" sz="2000" dirty="0" smtClean="0"/>
              <a:t>. 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3) __attribute__ ( (</a:t>
            </a:r>
            <a:r>
              <a:rPr lang="en-US" altLang="ko-KR" sz="2000" dirty="0" err="1" smtClean="0"/>
              <a:t>reqd_work_group_size</a:t>
            </a:r>
            <a:r>
              <a:rPr lang="en-US" altLang="ko-KR" sz="2000" dirty="0" smtClean="0"/>
              <a:t>(X, Y, Z)) )</a:t>
            </a:r>
            <a:r>
              <a:rPr lang="ko-KR" altLang="en-US" sz="2000" dirty="0" smtClean="0"/>
              <a:t> </a:t>
            </a:r>
            <a:r>
              <a:rPr lang="en-US" altLang="ko-KR" sz="2000" dirty="0" err="1" smtClean="0"/>
              <a:t>clEnqueueNDRangeKernel</a:t>
            </a:r>
            <a:r>
              <a:rPr lang="ko-KR" altLang="en-US" sz="2000" dirty="0" smtClean="0"/>
              <a:t>에서 세팅되어지는 </a:t>
            </a:r>
            <a:r>
              <a:rPr lang="en-US" altLang="ko-KR" sz="2000" dirty="0" smtClean="0"/>
              <a:t>local work-item</a:t>
            </a:r>
            <a:r>
              <a:rPr lang="ko-KR" altLang="en-US" sz="2000" dirty="0" smtClean="0"/>
              <a:t>의 개수를 </a:t>
            </a:r>
            <a:r>
              <a:rPr lang="en-US" altLang="ko-KR" sz="2000" dirty="0" smtClean="0"/>
              <a:t>compiler</a:t>
            </a:r>
            <a:r>
              <a:rPr lang="ko-KR" altLang="en-US" sz="2000" dirty="0" smtClean="0"/>
              <a:t>에게 알려준다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이 정보를 통해서 </a:t>
            </a:r>
            <a:r>
              <a:rPr lang="en-US" altLang="ko-KR" sz="2000" dirty="0" smtClean="0"/>
              <a:t>compiler</a:t>
            </a:r>
            <a:r>
              <a:rPr lang="ko-KR" altLang="en-US" sz="2000" dirty="0" smtClean="0"/>
              <a:t>의 최적화가 이루어 질 수 있다</a:t>
            </a:r>
            <a:endParaRPr lang="en-US" altLang="ko-KR" sz="2000" dirty="0" smtClean="0"/>
          </a:p>
          <a:p>
            <a:pPr>
              <a:buNone/>
            </a:pPr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Qualifiers</a:t>
            </a:r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Address Space Qualifiers</a:t>
            </a:r>
          </a:p>
          <a:p>
            <a:pPr>
              <a:buNone/>
            </a:pPr>
            <a:r>
              <a:rPr lang="en-US" altLang="ko-KR" sz="2000" dirty="0" smtClean="0"/>
              <a:t>kernel </a:t>
            </a:r>
            <a:r>
              <a:rPr lang="ko-KR" altLang="en-US" sz="2000" dirty="0" smtClean="0"/>
              <a:t>함수를 수행하는 </a:t>
            </a:r>
            <a:r>
              <a:rPr lang="en-US" altLang="ko-KR" sz="2000" dirty="0" smtClean="0"/>
              <a:t>Work-items</a:t>
            </a:r>
            <a:r>
              <a:rPr lang="ko-KR" altLang="en-US" sz="2000" dirty="0" smtClean="0"/>
              <a:t>는 </a:t>
            </a:r>
            <a:r>
              <a:rPr lang="en-US" altLang="ko-KR" sz="2000" dirty="0" smtClean="0"/>
              <a:t>4</a:t>
            </a:r>
            <a:r>
              <a:rPr lang="ko-KR" altLang="en-US" sz="2000" dirty="0" smtClean="0"/>
              <a:t>가지 의 구분된 메모리 공간을 갖는다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endParaRPr lang="en-US" altLang="ko-KR" sz="2000" dirty="0" smtClean="0"/>
          </a:p>
          <a:p>
            <a:pPr marL="566928" indent="-457200">
              <a:buNone/>
            </a:pPr>
            <a:r>
              <a:rPr lang="en-US" altLang="ko-KR" sz="2000" dirty="0" smtClean="0"/>
              <a:t>1) global (__global)</a:t>
            </a:r>
          </a:p>
          <a:p>
            <a:pPr marL="566928" indent="-457200">
              <a:buAutoNum type="arabicParenR"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2) local (__local)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3) constant (__constant)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4) private (__private)</a:t>
            </a:r>
          </a:p>
          <a:p>
            <a:pPr>
              <a:buNone/>
            </a:pPr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Qualifiers</a:t>
            </a:r>
            <a:endParaRPr lang="ko-K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Global Address Space</a:t>
            </a:r>
          </a:p>
          <a:p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scalar, vector, user-defined </a:t>
            </a:r>
            <a:r>
              <a:rPr lang="en-US" altLang="ko-KR" sz="2000" dirty="0" err="1" smtClean="0"/>
              <a:t>struct</a:t>
            </a:r>
            <a:r>
              <a:rPr lang="ko-KR" altLang="en-US" sz="2000" dirty="0" smtClean="0"/>
              <a:t>에 대한 포인터로 선언 한다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ex) global float4 *color;  // vector</a:t>
            </a:r>
            <a:r>
              <a:rPr lang="ko-KR" altLang="en-US" sz="2000" dirty="0" smtClean="0"/>
              <a:t>에 대한 선언</a:t>
            </a: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     </a:t>
            </a:r>
            <a:r>
              <a:rPr lang="en-US" altLang="ko-KR" sz="2000" dirty="0" err="1" smtClean="0"/>
              <a:t>typedef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struct</a:t>
            </a:r>
            <a:r>
              <a:rPr lang="en-US" altLang="ko-KR" sz="2000" dirty="0" smtClean="0"/>
              <a:t> {</a:t>
            </a:r>
          </a:p>
          <a:p>
            <a:pPr>
              <a:buNone/>
            </a:pPr>
            <a:r>
              <a:rPr lang="en-US" altLang="ko-KR" sz="2000" dirty="0" smtClean="0"/>
              <a:t>             float3 a;</a:t>
            </a:r>
          </a:p>
          <a:p>
            <a:pPr>
              <a:buNone/>
            </a:pPr>
            <a:r>
              <a:rPr lang="en-US" altLang="ko-KR" sz="2000" dirty="0" smtClean="0"/>
              <a:t>             int2 b[2];</a:t>
            </a:r>
          </a:p>
          <a:p>
            <a:pPr>
              <a:buNone/>
            </a:pPr>
            <a:r>
              <a:rPr lang="en-US" altLang="ko-KR" sz="2000" dirty="0" smtClean="0"/>
              <a:t>      } </a:t>
            </a:r>
            <a:r>
              <a:rPr lang="en-US" altLang="ko-KR" sz="2000" dirty="0" err="1" smtClean="0"/>
              <a:t>foo_t</a:t>
            </a:r>
            <a:r>
              <a:rPr lang="en-US" altLang="ko-KR" sz="2000" dirty="0" smtClean="0"/>
              <a:t>;</a:t>
            </a:r>
          </a:p>
          <a:p>
            <a:pPr>
              <a:buNone/>
            </a:pPr>
            <a:r>
              <a:rPr lang="en-US" altLang="ko-KR" sz="2000" dirty="0" smtClean="0"/>
              <a:t>      global </a:t>
            </a:r>
            <a:r>
              <a:rPr lang="en-US" altLang="ko-KR" sz="2000" dirty="0" err="1" smtClean="0"/>
              <a:t>foo_t</a:t>
            </a:r>
            <a:r>
              <a:rPr lang="en-US" altLang="ko-KR" sz="2000" dirty="0" smtClean="0"/>
              <a:t> *</a:t>
            </a:r>
            <a:r>
              <a:rPr lang="en-US" altLang="ko-KR" sz="2000" dirty="0" err="1" smtClean="0"/>
              <a:t>my_info</a:t>
            </a:r>
            <a:r>
              <a:rPr lang="en-US" altLang="ko-KR" sz="2000" dirty="0" smtClean="0"/>
              <a:t>;   // user-defined </a:t>
            </a:r>
            <a:r>
              <a:rPr lang="en-US" altLang="ko-KR" sz="2000" dirty="0" err="1" smtClean="0"/>
              <a:t>struct</a:t>
            </a:r>
            <a:r>
              <a:rPr lang="ko-KR" altLang="en-US" sz="2000" dirty="0" smtClean="0"/>
              <a:t>에 대한 선언</a:t>
            </a: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global address qualifier</a:t>
            </a:r>
            <a:r>
              <a:rPr lang="ko-KR" altLang="en-US" sz="2000" dirty="0" smtClean="0"/>
              <a:t>는 이미지 타입에 사용될 수 없다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pointer </a:t>
            </a:r>
            <a:r>
              <a:rPr lang="ko-KR" altLang="en-US" sz="2000" dirty="0" smtClean="0"/>
              <a:t>변수는 함수 내부에서 </a:t>
            </a:r>
            <a:r>
              <a:rPr lang="en-US" altLang="ko-KR" sz="2000" dirty="0" smtClean="0"/>
              <a:t>global</a:t>
            </a:r>
            <a:r>
              <a:rPr lang="ko-KR" altLang="en-US" sz="2000" dirty="0" smtClean="0"/>
              <a:t>로 선언 가능하지만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일반 변수는 선언될 수 없다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r>
              <a:rPr lang="en-US" altLang="ko-KR" sz="2000" dirty="0" smtClean="0"/>
              <a:t>	ex) void </a:t>
            </a:r>
            <a:r>
              <a:rPr lang="en-US" altLang="ko-KR" sz="2000" dirty="0" err="1" smtClean="0"/>
              <a:t>my_func</a:t>
            </a:r>
            <a:r>
              <a:rPr lang="en-US" altLang="ko-KR" sz="2000" dirty="0" smtClean="0"/>
              <a:t>(global float4 *</a:t>
            </a:r>
            <a:r>
              <a:rPr lang="en-US" altLang="ko-KR" sz="2000" dirty="0" err="1" smtClean="0"/>
              <a:t>vA</a:t>
            </a:r>
            <a:r>
              <a:rPr lang="en-US" altLang="ko-KR" sz="2000" dirty="0" smtClean="0"/>
              <a:t>, global float4 *</a:t>
            </a:r>
            <a:r>
              <a:rPr lang="en-US" altLang="ko-KR" sz="2000" dirty="0" err="1" smtClean="0"/>
              <a:t>vB</a:t>
            </a:r>
            <a:r>
              <a:rPr lang="en-US" altLang="ko-KR" sz="2000" dirty="0" smtClean="0"/>
              <a:t>)</a:t>
            </a:r>
          </a:p>
          <a:p>
            <a:pPr>
              <a:buNone/>
            </a:pPr>
            <a:r>
              <a:rPr lang="en-US" altLang="ko-KR" sz="2000" dirty="0" smtClean="0"/>
              <a:t>	      {</a:t>
            </a:r>
          </a:p>
          <a:p>
            <a:pPr lvl="1">
              <a:buNone/>
            </a:pPr>
            <a:r>
              <a:rPr lang="en-US" altLang="ko-KR" sz="1600" dirty="0" smtClean="0"/>
              <a:t>                global float4 *p;</a:t>
            </a:r>
            <a:r>
              <a:rPr lang="en-US" altLang="ko-KR" sz="1600" dirty="0" smtClean="0">
                <a:solidFill>
                  <a:srgbClr val="C00000"/>
                </a:solidFill>
              </a:rPr>
              <a:t>   //legal</a:t>
            </a:r>
          </a:p>
          <a:p>
            <a:pPr lvl="1">
              <a:buNone/>
            </a:pPr>
            <a:r>
              <a:rPr lang="en-US" altLang="ko-KR" sz="1600" dirty="0" smtClean="0"/>
              <a:t>                global float4 a;     </a:t>
            </a:r>
            <a:r>
              <a:rPr lang="en-US" altLang="ko-KR" sz="1600" dirty="0" smtClean="0">
                <a:solidFill>
                  <a:srgbClr val="C00000"/>
                </a:solidFill>
              </a:rPr>
              <a:t>//illegal</a:t>
            </a:r>
          </a:p>
          <a:p>
            <a:pPr>
              <a:buNone/>
            </a:pPr>
            <a:r>
              <a:rPr lang="en-US" altLang="ko-KR" sz="2000" dirty="0" smtClean="0"/>
              <a:t>           }</a:t>
            </a:r>
          </a:p>
          <a:p>
            <a:pPr>
              <a:buFontTx/>
              <a:buChar char="-"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Qualifiers</a:t>
            </a:r>
            <a:endParaRPr lang="ko-K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Constant Address Space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Image types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constant</a:t>
            </a:r>
            <a:r>
              <a:rPr lang="ko-KR" altLang="en-US" dirty="0" smtClean="0"/>
              <a:t>로 선언 될 수 없다</a:t>
            </a:r>
            <a:r>
              <a:rPr lang="en-US" altLang="ko-KR" dirty="0" smtClean="0"/>
              <a:t>.</a:t>
            </a:r>
          </a:p>
          <a:p>
            <a:pPr>
              <a:buFontTx/>
              <a:buChar char="-"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program</a:t>
            </a:r>
            <a:r>
              <a:rPr lang="ko-KR" altLang="en-US" dirty="0" smtClean="0"/>
              <a:t> </a:t>
            </a:r>
            <a:r>
              <a:rPr lang="en-US" altLang="ko-KR" dirty="0" smtClean="0"/>
              <a:t>scope </a:t>
            </a:r>
            <a:r>
              <a:rPr lang="ko-KR" altLang="en-US" dirty="0" smtClean="0"/>
              <a:t>변수들은 오직 </a:t>
            </a:r>
            <a:r>
              <a:rPr lang="en-US" altLang="ko-KR" dirty="0" smtClean="0"/>
              <a:t>constant </a:t>
            </a:r>
            <a:r>
              <a:rPr lang="ko-KR" altLang="en-US" dirty="0" smtClean="0"/>
              <a:t>로 선언해야 한다</a:t>
            </a:r>
            <a:r>
              <a:rPr lang="en-US" altLang="ko-KR" dirty="0" smtClean="0"/>
              <a:t>.</a:t>
            </a:r>
          </a:p>
          <a:p>
            <a:pPr>
              <a:buFontTx/>
              <a:buChar char="-"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constant</a:t>
            </a:r>
            <a:r>
              <a:rPr lang="ko-KR" altLang="en-US" dirty="0" smtClean="0"/>
              <a:t>로 선언된 변수들은 선언과 동시에 초기화 되어야 한다</a:t>
            </a:r>
            <a:r>
              <a:rPr lang="en-US" altLang="ko-KR" dirty="0" smtClean="0"/>
              <a:t>.</a:t>
            </a:r>
          </a:p>
          <a:p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Qualifiers</a:t>
            </a:r>
            <a:endParaRPr lang="ko-K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5090944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Local Address Space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한</a:t>
            </a:r>
            <a:r>
              <a:rPr lang="en-US" altLang="ko-KR" sz="2000" dirty="0" smtClean="0"/>
              <a:t> work-group</a:t>
            </a:r>
            <a:r>
              <a:rPr lang="ko-KR" altLang="en-US" sz="2000" dirty="0" smtClean="0"/>
              <a:t>에 포함되는 모든</a:t>
            </a:r>
            <a:r>
              <a:rPr lang="en-US" altLang="ko-KR" sz="2000" dirty="0" smtClean="0"/>
              <a:t> work-items</a:t>
            </a:r>
            <a:r>
              <a:rPr lang="ko-KR" altLang="en-US" sz="2000" dirty="0" smtClean="0"/>
              <a:t>가 공유 하고</a:t>
            </a:r>
            <a:r>
              <a:rPr lang="en-US" altLang="ko-KR" sz="2000" dirty="0" smtClean="0"/>
              <a:t>, work-groups </a:t>
            </a:r>
            <a:r>
              <a:rPr lang="ko-KR" altLang="en-US" sz="2000" dirty="0" smtClean="0"/>
              <a:t>간에는 공유할 수 없다</a:t>
            </a:r>
            <a:r>
              <a:rPr lang="en-US" altLang="ko-KR" sz="2000" dirty="0" smtClean="0"/>
              <a:t>.</a:t>
            </a:r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en-US" altLang="ko-KR" sz="2000" dirty="0" smtClean="0"/>
              <a:t>local </a:t>
            </a:r>
            <a:r>
              <a:rPr lang="ko-KR" altLang="en-US" sz="2000" dirty="0" smtClean="0"/>
              <a:t>변수는 </a:t>
            </a:r>
            <a:r>
              <a:rPr lang="en-US" altLang="ko-KR" sz="2000" dirty="0" smtClean="0"/>
              <a:t>kernel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function scope</a:t>
            </a:r>
            <a:r>
              <a:rPr lang="ko-KR" altLang="en-US" sz="2000" dirty="0" smtClean="0"/>
              <a:t>에서 선언된다</a:t>
            </a:r>
            <a:r>
              <a:rPr lang="en-US" altLang="ko-KR" sz="2000" dirty="0" smtClean="0"/>
              <a:t>.</a:t>
            </a:r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en-US" altLang="ko-KR" sz="2000" dirty="0" smtClean="0"/>
              <a:t>local</a:t>
            </a:r>
            <a:r>
              <a:rPr lang="ko-KR" altLang="en-US" sz="2000" dirty="0" smtClean="0"/>
              <a:t> </a:t>
            </a:r>
            <a:r>
              <a:rPr lang="ko-KR" altLang="en-US" sz="2000" dirty="0" smtClean="0"/>
              <a:t>변수는 </a:t>
            </a:r>
            <a:r>
              <a:rPr lang="ko-KR" altLang="en-US" sz="2000" dirty="0" smtClean="0"/>
              <a:t>선언과 동시에 </a:t>
            </a:r>
            <a:r>
              <a:rPr lang="ko-KR" altLang="en-US" sz="2000" dirty="0" smtClean="0"/>
              <a:t>초기화될 </a:t>
            </a:r>
            <a:r>
              <a:rPr lang="ko-KR" altLang="en-US" sz="2000" dirty="0" smtClean="0"/>
              <a:t>수 없다</a:t>
            </a:r>
            <a:r>
              <a:rPr lang="en-US" altLang="ko-KR" sz="2000" dirty="0" smtClean="0"/>
              <a:t>. (</a:t>
            </a:r>
            <a:r>
              <a:rPr lang="en-US" altLang="ko-KR" sz="2000" dirty="0" smtClean="0"/>
              <a:t>private </a:t>
            </a:r>
            <a:r>
              <a:rPr lang="ko-KR" altLang="en-US" sz="2000" dirty="0" smtClean="0"/>
              <a:t>변수는 가능</a:t>
            </a:r>
            <a:r>
              <a:rPr lang="en-US" altLang="ko-KR" sz="2000" dirty="0" smtClean="0"/>
              <a:t>)</a:t>
            </a: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	kernel void </a:t>
            </a:r>
            <a:r>
              <a:rPr lang="en-US" altLang="ko-KR" sz="2000" dirty="0" err="1" smtClean="0"/>
              <a:t>my_func</a:t>
            </a:r>
            <a:r>
              <a:rPr lang="en-US" altLang="ko-KR" sz="2000" dirty="0" smtClean="0"/>
              <a:t>(global float4 *</a:t>
            </a:r>
            <a:r>
              <a:rPr lang="en-US" altLang="ko-KR" sz="2000" dirty="0" err="1" smtClean="0"/>
              <a:t>vA</a:t>
            </a:r>
            <a:r>
              <a:rPr lang="en-US" altLang="ko-KR" sz="2000" dirty="0" smtClean="0"/>
              <a:t>, local float4 *l)</a:t>
            </a:r>
          </a:p>
          <a:p>
            <a:pPr>
              <a:buNone/>
            </a:pPr>
            <a:r>
              <a:rPr lang="en-US" altLang="ko-KR" sz="2000" dirty="0" smtClean="0"/>
              <a:t>	{</a:t>
            </a:r>
          </a:p>
          <a:p>
            <a:pPr>
              <a:buNone/>
            </a:pPr>
            <a:r>
              <a:rPr lang="en-US" altLang="ko-KR" sz="2000" dirty="0" smtClean="0"/>
              <a:t>		local float4 *p;  //legal</a:t>
            </a:r>
          </a:p>
          <a:p>
            <a:pPr>
              <a:buNone/>
            </a:pPr>
            <a:r>
              <a:rPr lang="en-US" altLang="ko-KR" sz="2000" dirty="0" smtClean="0"/>
              <a:t>		local float4 a;    //legal</a:t>
            </a:r>
          </a:p>
          <a:p>
            <a:pPr>
              <a:buNone/>
            </a:pPr>
            <a:r>
              <a:rPr lang="en-US" altLang="ko-KR" sz="2000" dirty="0" smtClean="0"/>
              <a:t>	</a:t>
            </a:r>
          </a:p>
          <a:p>
            <a:pPr>
              <a:buNone/>
            </a:pPr>
            <a:r>
              <a:rPr lang="en-US" altLang="ko-KR" sz="2000" dirty="0" smtClean="0"/>
              <a:t>	</a:t>
            </a:r>
            <a:r>
              <a:rPr lang="en-US" altLang="ko-KR" sz="2000" dirty="0" smtClean="0"/>
              <a:t>	</a:t>
            </a:r>
            <a:r>
              <a:rPr lang="en-US" altLang="ko-KR" sz="2000" dirty="0" smtClean="0"/>
              <a:t>a = 1;</a:t>
            </a:r>
          </a:p>
          <a:p>
            <a:pPr>
              <a:buNone/>
            </a:pPr>
            <a:r>
              <a:rPr lang="en-US" altLang="ko-KR" sz="2000" dirty="0" smtClean="0"/>
              <a:t>	</a:t>
            </a:r>
            <a:r>
              <a:rPr lang="en-US" altLang="ko-KR" sz="2000" dirty="0" smtClean="0"/>
              <a:t>	</a:t>
            </a:r>
            <a:r>
              <a:rPr lang="en-US" altLang="ko-KR" sz="2000" dirty="0" smtClean="0"/>
              <a:t>local float4 b = (float4)(0);   //illegal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		if(…)</a:t>
            </a:r>
          </a:p>
          <a:p>
            <a:pPr>
              <a:buNone/>
            </a:pPr>
            <a:r>
              <a:rPr lang="en-US" altLang="ko-KR" sz="2000" dirty="0" smtClean="0"/>
              <a:t>		{</a:t>
            </a:r>
          </a:p>
          <a:p>
            <a:pPr>
              <a:buNone/>
            </a:pPr>
            <a:r>
              <a:rPr lang="en-US" altLang="ko-KR" sz="2000" dirty="0" smtClean="0"/>
              <a:t>			local float c;   //illegal</a:t>
            </a:r>
          </a:p>
          <a:p>
            <a:pPr>
              <a:buNone/>
            </a:pPr>
            <a:r>
              <a:rPr lang="en-US" altLang="ko-KR" sz="2000" dirty="0" smtClean="0"/>
              <a:t>	</a:t>
            </a:r>
            <a:r>
              <a:rPr lang="en-US" altLang="ko-KR" sz="2000" dirty="0" smtClean="0"/>
              <a:t>	</a:t>
            </a:r>
            <a:r>
              <a:rPr lang="en-US" altLang="ko-KR" sz="2000" dirty="0" smtClean="0"/>
              <a:t>	…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		}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	}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Qualifiers</a:t>
            </a:r>
            <a:endParaRPr lang="ko-KR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Private Address Space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한 </a:t>
            </a:r>
            <a:r>
              <a:rPr lang="en-US" altLang="ko-KR" sz="2000" dirty="0" smtClean="0"/>
              <a:t>work-group</a:t>
            </a:r>
            <a:r>
              <a:rPr lang="ko-KR" altLang="en-US" sz="2000" dirty="0" smtClean="0"/>
              <a:t> </a:t>
            </a:r>
            <a:r>
              <a:rPr lang="ko-KR" altLang="en-US" sz="2000" dirty="0" smtClean="0"/>
              <a:t>또는 다른 </a:t>
            </a:r>
            <a:r>
              <a:rPr lang="en-US" altLang="ko-KR" sz="2000" dirty="0" smtClean="0"/>
              <a:t>work-group </a:t>
            </a:r>
            <a:r>
              <a:rPr lang="ko-KR" altLang="en-US" sz="2000" dirty="0" smtClean="0"/>
              <a:t>내의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work-items </a:t>
            </a:r>
            <a:r>
              <a:rPr lang="ko-KR" altLang="en-US" sz="2000" dirty="0" smtClean="0"/>
              <a:t>간에 공유 될 수 없다</a:t>
            </a:r>
            <a:r>
              <a:rPr lang="en-US" altLang="ko-KR" sz="2000" dirty="0" smtClean="0"/>
              <a:t>.</a:t>
            </a:r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en-US" altLang="ko-KR" sz="2000" dirty="0" smtClean="0"/>
              <a:t>address space</a:t>
            </a:r>
            <a:r>
              <a:rPr lang="ko-KR" altLang="en-US" sz="2000" dirty="0" smtClean="0"/>
              <a:t>가 선언되지 않은 커널 함수의 변수와 비 </a:t>
            </a:r>
            <a:r>
              <a:rPr lang="ko-KR" altLang="en-US" sz="2000" dirty="0" err="1" smtClean="0"/>
              <a:t>커널</a:t>
            </a:r>
            <a:r>
              <a:rPr lang="ko-KR" altLang="en-US" sz="2000" dirty="0" smtClean="0"/>
              <a:t> 함수에서 </a:t>
            </a:r>
            <a:r>
              <a:rPr lang="ko-KR" altLang="en-US" sz="2000" dirty="0" smtClean="0"/>
              <a:t>선언되는 변수들은 모두 </a:t>
            </a:r>
            <a:r>
              <a:rPr lang="en-US" altLang="ko-KR" sz="2000" dirty="0" smtClean="0"/>
              <a:t>private address space</a:t>
            </a:r>
            <a:r>
              <a:rPr lang="ko-KR" altLang="en-US" sz="2000" dirty="0" smtClean="0"/>
              <a:t>에 있다</a:t>
            </a:r>
            <a:r>
              <a:rPr lang="en-US" altLang="ko-KR" sz="2000" dirty="0" smtClean="0"/>
              <a:t>.</a:t>
            </a:r>
            <a:endParaRPr lang="en-US" altLang="ko-KR" sz="2000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Casting between Address Spaces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sz="2000" dirty="0" smtClean="0"/>
              <a:t>- </a:t>
            </a:r>
            <a:r>
              <a:rPr lang="ko-KR" altLang="en-US" sz="2000" dirty="0" smtClean="0"/>
              <a:t>같은</a:t>
            </a:r>
            <a:r>
              <a:rPr lang="en-US" altLang="ko-KR" sz="2000" dirty="0" smtClean="0"/>
              <a:t> address space</a:t>
            </a:r>
            <a:r>
              <a:rPr lang="ko-KR" altLang="en-US" sz="2000" dirty="0" smtClean="0"/>
              <a:t>에 있는 포인터 변수는 다른 포인터 변수로 캐스팅 할 수 있다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Qualifiers</a:t>
            </a:r>
            <a:endParaRPr lang="ko-KR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Access</a:t>
            </a:r>
            <a:r>
              <a:rPr lang="ko-KR" altLang="en-US" dirty="0" smtClean="0"/>
              <a:t> </a:t>
            </a:r>
            <a:r>
              <a:rPr lang="en-US" altLang="ko-KR" dirty="0" smtClean="0"/>
              <a:t>Qualifiers</a:t>
            </a:r>
          </a:p>
          <a:p>
            <a:pPr>
              <a:buNone/>
            </a:pPr>
            <a:r>
              <a:rPr lang="en-US" altLang="ko-KR" sz="2000" dirty="0" smtClean="0"/>
              <a:t>- image type</a:t>
            </a:r>
            <a:r>
              <a:rPr lang="ko-KR" altLang="en-US" sz="2000" dirty="0" smtClean="0"/>
              <a:t>에 대해서 사용할 수 있다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err="1" smtClean="0"/>
              <a:t>read_only</a:t>
            </a:r>
            <a:r>
              <a:rPr lang="en-US" altLang="ko-KR" sz="2000" dirty="0" smtClean="0"/>
              <a:t>(or _</a:t>
            </a:r>
            <a:r>
              <a:rPr lang="en-US" altLang="ko-KR" sz="2000" dirty="0" err="1" smtClean="0"/>
              <a:t>read_only</a:t>
            </a:r>
            <a:r>
              <a:rPr lang="en-US" altLang="ko-KR" sz="2000" dirty="0" smtClean="0"/>
              <a:t>) : </a:t>
            </a:r>
            <a:r>
              <a:rPr lang="ko-KR" altLang="en-US" sz="2000" dirty="0" smtClean="0"/>
              <a:t>오직 </a:t>
            </a:r>
            <a:r>
              <a:rPr lang="en-US" altLang="ko-KR" sz="2000" dirty="0" smtClean="0"/>
              <a:t>image</a:t>
            </a:r>
            <a:r>
              <a:rPr lang="ko-KR" altLang="en-US" sz="2000" dirty="0" smtClean="0"/>
              <a:t>를 읽을 때만 사용</a:t>
            </a: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err="1" smtClean="0"/>
              <a:t>write_only</a:t>
            </a:r>
            <a:r>
              <a:rPr lang="en-US" altLang="ko-KR" sz="2000" dirty="0" smtClean="0"/>
              <a:t>(_</a:t>
            </a:r>
            <a:r>
              <a:rPr lang="en-US" altLang="ko-KR" sz="2000" dirty="0" err="1" smtClean="0"/>
              <a:t>write_only</a:t>
            </a:r>
            <a:r>
              <a:rPr lang="en-US" altLang="ko-KR" sz="2000" dirty="0" smtClean="0"/>
              <a:t>) : </a:t>
            </a:r>
            <a:r>
              <a:rPr lang="ko-KR" altLang="en-US" sz="2000" dirty="0" smtClean="0"/>
              <a:t>오직 </a:t>
            </a:r>
            <a:r>
              <a:rPr lang="en-US" altLang="ko-KR" sz="2000" dirty="0" smtClean="0"/>
              <a:t>image</a:t>
            </a:r>
            <a:r>
              <a:rPr lang="ko-KR" altLang="en-US" sz="2000" dirty="0" smtClean="0"/>
              <a:t>를 쓸 때만 사용</a:t>
            </a: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ex) kernel void</a:t>
            </a:r>
          </a:p>
          <a:p>
            <a:pPr>
              <a:buNone/>
            </a:pPr>
            <a:r>
              <a:rPr lang="en-US" altLang="ko-KR" sz="2000" dirty="0" smtClean="0"/>
              <a:t>      </a:t>
            </a:r>
            <a:r>
              <a:rPr lang="en-US" altLang="ko-KR" sz="2000" dirty="0" err="1" smtClean="0"/>
              <a:t>my_func</a:t>
            </a:r>
            <a:r>
              <a:rPr lang="en-US" altLang="ko-KR" sz="2000" dirty="0" smtClean="0"/>
              <a:t>(</a:t>
            </a:r>
            <a:r>
              <a:rPr lang="en-US" altLang="ko-KR" sz="2000" dirty="0" err="1" smtClean="0"/>
              <a:t>read_only</a:t>
            </a:r>
            <a:r>
              <a:rPr lang="en-US" altLang="ko-KR" sz="2000" dirty="0" smtClean="0"/>
              <a:t> image2d_t </a:t>
            </a:r>
            <a:r>
              <a:rPr lang="en-US" altLang="ko-KR" sz="2000" dirty="0" err="1" smtClean="0"/>
              <a:t>imageA</a:t>
            </a:r>
            <a:r>
              <a:rPr lang="en-US" altLang="ko-KR" sz="2000" dirty="0" smtClean="0"/>
              <a:t>,</a:t>
            </a:r>
          </a:p>
          <a:p>
            <a:pPr>
              <a:buNone/>
            </a:pPr>
            <a:r>
              <a:rPr lang="en-US" altLang="ko-KR" sz="2000" dirty="0" smtClean="0"/>
              <a:t>                    </a:t>
            </a:r>
            <a:r>
              <a:rPr lang="en-US" altLang="ko-KR" sz="2000" dirty="0" err="1" smtClean="0"/>
              <a:t>write_only</a:t>
            </a:r>
            <a:r>
              <a:rPr lang="en-US" altLang="ko-KR" sz="2000" dirty="0" smtClean="0"/>
              <a:t> image2d_t </a:t>
            </a:r>
            <a:r>
              <a:rPr lang="en-US" altLang="ko-KR" sz="2000" dirty="0" err="1" smtClean="0"/>
              <a:t>imageB</a:t>
            </a:r>
            <a:r>
              <a:rPr lang="en-US" altLang="ko-KR" sz="2000" dirty="0" smtClean="0"/>
              <a:t>,</a:t>
            </a:r>
          </a:p>
          <a:p>
            <a:pPr>
              <a:buNone/>
            </a:pPr>
            <a:r>
              <a:rPr lang="en-US" altLang="ko-KR" sz="2000" dirty="0" smtClean="0"/>
              <a:t>                    </a:t>
            </a:r>
            <a:r>
              <a:rPr lang="en-US" altLang="ko-KR" sz="2000" dirty="0" err="1" smtClean="0"/>
              <a:t>sampler_t</a:t>
            </a:r>
            <a:r>
              <a:rPr lang="en-US" altLang="ko-KR" sz="2000" dirty="0" smtClean="0"/>
              <a:t> sampler)</a:t>
            </a:r>
          </a:p>
          <a:p>
            <a:pPr>
              <a:buNone/>
            </a:pPr>
            <a:r>
              <a:rPr lang="en-US" altLang="ko-KR" sz="2000" dirty="0" smtClean="0"/>
              <a:t>      {</a:t>
            </a:r>
          </a:p>
          <a:p>
            <a:pPr>
              <a:buNone/>
            </a:pPr>
            <a:r>
              <a:rPr lang="en-US" altLang="ko-KR" sz="2000" dirty="0" smtClean="0"/>
              <a:t>  	       float4 </a:t>
            </a:r>
            <a:r>
              <a:rPr lang="en-US" altLang="ko-KR" sz="2000" dirty="0" err="1" smtClean="0"/>
              <a:t>clr</a:t>
            </a:r>
            <a:r>
              <a:rPr lang="en-US" altLang="ko-KR" sz="2000" dirty="0" smtClean="0"/>
              <a:t>;</a:t>
            </a:r>
          </a:p>
          <a:p>
            <a:pPr>
              <a:buNone/>
            </a:pPr>
            <a:r>
              <a:rPr lang="en-US" altLang="ko-KR" sz="2000" dirty="0" smtClean="0"/>
              <a:t>            float2 </a:t>
            </a:r>
            <a:r>
              <a:rPr lang="en-US" altLang="ko-KR" sz="2000" dirty="0" err="1" smtClean="0"/>
              <a:t>coords</a:t>
            </a:r>
            <a:r>
              <a:rPr lang="en-US" altLang="ko-KR" sz="2000" dirty="0" smtClean="0"/>
              <a:t>;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           </a:t>
            </a:r>
            <a:r>
              <a:rPr lang="en-US" altLang="ko-KR" sz="2000" dirty="0" err="1" smtClean="0"/>
              <a:t>clr</a:t>
            </a:r>
            <a:r>
              <a:rPr lang="en-US" altLang="ko-KR" sz="2000" dirty="0" smtClean="0"/>
              <a:t> = </a:t>
            </a:r>
            <a:r>
              <a:rPr lang="en-US" altLang="ko-KR" sz="2000" dirty="0" err="1" smtClean="0"/>
              <a:t>read_imagef</a:t>
            </a:r>
            <a:r>
              <a:rPr lang="en-US" altLang="ko-KR" sz="2000" dirty="0" smtClean="0"/>
              <a:t>(</a:t>
            </a:r>
            <a:r>
              <a:rPr lang="en-US" altLang="ko-KR" sz="2000" dirty="0" err="1" smtClean="0"/>
              <a:t>imageA</a:t>
            </a:r>
            <a:r>
              <a:rPr lang="en-US" altLang="ko-KR" sz="2000" dirty="0" smtClean="0"/>
              <a:t>, sampler, </a:t>
            </a:r>
            <a:r>
              <a:rPr lang="en-US" altLang="ko-KR" sz="2000" dirty="0" err="1" smtClean="0"/>
              <a:t>coords</a:t>
            </a:r>
            <a:r>
              <a:rPr lang="en-US" altLang="ko-KR" sz="2000" dirty="0" smtClean="0"/>
              <a:t>);  //legal</a:t>
            </a:r>
          </a:p>
          <a:p>
            <a:pPr>
              <a:buNone/>
            </a:pPr>
            <a:r>
              <a:rPr lang="en-US" altLang="ko-KR" sz="2000" dirty="0" smtClean="0"/>
              <a:t>            </a:t>
            </a:r>
            <a:r>
              <a:rPr lang="en-US" altLang="ko-KR" sz="2000" dirty="0" err="1" smtClean="0"/>
              <a:t>clr</a:t>
            </a:r>
            <a:r>
              <a:rPr lang="en-US" altLang="ko-KR" sz="2000" dirty="0" smtClean="0"/>
              <a:t> = </a:t>
            </a:r>
            <a:r>
              <a:rPr lang="en-US" altLang="ko-KR" sz="2000" dirty="0" err="1" smtClean="0"/>
              <a:t>read_imagef</a:t>
            </a:r>
            <a:r>
              <a:rPr lang="en-US" altLang="ko-KR" sz="2000" dirty="0" smtClean="0"/>
              <a:t>(</a:t>
            </a:r>
            <a:r>
              <a:rPr lang="en-US" altLang="ko-KR" sz="2000" dirty="0" err="1" smtClean="0"/>
              <a:t>imageB</a:t>
            </a:r>
            <a:r>
              <a:rPr lang="en-US" altLang="ko-KR" sz="2000" dirty="0" smtClean="0"/>
              <a:t>, sampler, </a:t>
            </a:r>
            <a:r>
              <a:rPr lang="en-US" altLang="ko-KR" sz="2000" dirty="0" err="1" smtClean="0"/>
              <a:t>coords</a:t>
            </a:r>
            <a:r>
              <a:rPr lang="en-US" altLang="ko-KR" sz="2000" dirty="0" smtClean="0"/>
              <a:t>);  //illegal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	       </a:t>
            </a:r>
            <a:r>
              <a:rPr lang="en-US" altLang="ko-KR" sz="2000" dirty="0" err="1" smtClean="0"/>
              <a:t>write_imagef</a:t>
            </a:r>
            <a:r>
              <a:rPr lang="en-US" altLang="ko-KR" sz="2000" dirty="0" smtClean="0"/>
              <a:t>(</a:t>
            </a:r>
            <a:r>
              <a:rPr lang="en-US" altLang="ko-KR" sz="2000" dirty="0" err="1" smtClean="0"/>
              <a:t>imageA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coords</a:t>
            </a:r>
            <a:r>
              <a:rPr lang="en-US" altLang="ko-KR" sz="2000" dirty="0" smtClean="0"/>
              <a:t>, &amp;</a:t>
            </a:r>
            <a:r>
              <a:rPr lang="en-US" altLang="ko-KR" sz="2000" dirty="0" err="1" smtClean="0"/>
              <a:t>clr</a:t>
            </a:r>
            <a:r>
              <a:rPr lang="en-US" altLang="ko-KR" sz="2000" dirty="0" smtClean="0"/>
              <a:t>);  //illegal</a:t>
            </a:r>
          </a:p>
          <a:p>
            <a:pPr>
              <a:buNone/>
            </a:pPr>
            <a:r>
              <a:rPr lang="en-US" altLang="ko-KR" sz="2000" dirty="0" smtClean="0"/>
              <a:t>            </a:t>
            </a:r>
            <a:r>
              <a:rPr lang="en-US" altLang="ko-KR" sz="2000" dirty="0" err="1" smtClean="0"/>
              <a:t>write_imagef</a:t>
            </a:r>
            <a:r>
              <a:rPr lang="en-US" altLang="ko-KR" sz="2000" dirty="0" smtClean="0"/>
              <a:t>(</a:t>
            </a:r>
            <a:r>
              <a:rPr lang="en-US" altLang="ko-KR" sz="2000" dirty="0" err="1" smtClean="0"/>
              <a:t>imageB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coords</a:t>
            </a:r>
            <a:r>
              <a:rPr lang="en-US" altLang="ko-KR" sz="2000" dirty="0" smtClean="0"/>
              <a:t>, &amp;</a:t>
            </a:r>
            <a:r>
              <a:rPr lang="en-US" altLang="ko-KR" sz="2000" dirty="0" err="1" smtClean="0"/>
              <a:t>clr</a:t>
            </a:r>
            <a:r>
              <a:rPr lang="en-US" altLang="ko-KR" sz="2000" dirty="0" smtClean="0"/>
              <a:t>);  //legal</a:t>
            </a:r>
          </a:p>
          <a:p>
            <a:pPr>
              <a:buNone/>
            </a:pPr>
            <a:r>
              <a:rPr lang="en-US" altLang="ko-KR" sz="2000" dirty="0" smtClean="0"/>
              <a:t>      }</a:t>
            </a:r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Qualifiers</a:t>
            </a:r>
            <a:endParaRPr lang="ko-KR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pointer</a:t>
            </a:r>
            <a:r>
              <a:rPr lang="ko-KR" altLang="en-US" dirty="0" smtClean="0"/>
              <a:t>로 선언된 </a:t>
            </a:r>
            <a:r>
              <a:rPr lang="en-US" altLang="ko-KR" dirty="0" smtClean="0"/>
              <a:t>kernel functions </a:t>
            </a:r>
            <a:r>
              <a:rPr lang="ko-KR" altLang="en-US" dirty="0" err="1" smtClean="0"/>
              <a:t>파라미터들은</a:t>
            </a:r>
            <a:r>
              <a:rPr lang="ko-KR" altLang="en-US" dirty="0" smtClean="0"/>
              <a:t> </a:t>
            </a:r>
            <a:r>
              <a:rPr lang="en-US" altLang="ko-KR" dirty="0" smtClean="0"/>
              <a:t>global, constant 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local qualifier</a:t>
            </a:r>
            <a:r>
              <a:rPr lang="ko-KR" altLang="en-US" dirty="0" smtClean="0"/>
              <a:t>를 사용해야 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kernel functions</a:t>
            </a:r>
            <a:r>
              <a:rPr lang="ko-KR" altLang="en-US" dirty="0" smtClean="0"/>
              <a:t>에서 </a:t>
            </a:r>
            <a:r>
              <a:rPr lang="en-US" altLang="ko-KR" dirty="0" err="1" smtClean="0"/>
              <a:t>bool</a:t>
            </a:r>
            <a:r>
              <a:rPr lang="en-US" altLang="ko-KR" dirty="0" smtClean="0"/>
              <a:t>, half, </a:t>
            </a:r>
            <a:r>
              <a:rPr lang="en-US" altLang="ko-KR" dirty="0" err="1" smtClean="0"/>
              <a:t>size_t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ptrdiff_t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intptr_t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uintptr_t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even_t</a:t>
            </a:r>
            <a:r>
              <a:rPr lang="ko-KR" altLang="en-US" dirty="0" smtClean="0"/>
              <a:t>는 선언 할 수 없다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항상 </a:t>
            </a:r>
            <a:r>
              <a:rPr lang="en-US" altLang="ko-KR" dirty="0" smtClean="0"/>
              <a:t>kernel function</a:t>
            </a:r>
            <a:r>
              <a:rPr lang="ko-KR" altLang="en-US" dirty="0" smtClean="0"/>
              <a:t>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리턴 타입은</a:t>
            </a:r>
            <a:r>
              <a:rPr lang="en-US" altLang="ko-KR" dirty="0" smtClean="0"/>
              <a:t> void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가변 길이 배열은 지원하지 않는다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재귀함수로 사용할 수 없다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r>
              <a:rPr lang="en-US" altLang="ko-KR" dirty="0" smtClean="0"/>
              <a:t>extern, static, auto, register</a:t>
            </a:r>
            <a:r>
              <a:rPr lang="ko-KR" altLang="en-US" dirty="0" smtClean="0"/>
              <a:t>는 사용할 수 없다</a:t>
            </a:r>
            <a:r>
              <a:rPr lang="en-US" altLang="ko-KR" dirty="0" smtClean="0"/>
              <a:t>.</a:t>
            </a:r>
          </a:p>
          <a:p>
            <a:pPr lvl="8">
              <a:buNone/>
            </a:pPr>
            <a:r>
              <a:rPr lang="en-US" altLang="ko-KR" dirty="0" smtClean="0"/>
              <a:t>	</a:t>
            </a:r>
            <a:r>
              <a:rPr lang="en-US" altLang="ko-KR" dirty="0" smtClean="0"/>
              <a:t>					</a:t>
            </a:r>
          </a:p>
          <a:p>
            <a:pPr lvl="8">
              <a:buNone/>
            </a:pPr>
            <a:r>
              <a:rPr lang="en-US" altLang="ko-KR" dirty="0" smtClean="0"/>
              <a:t>	</a:t>
            </a:r>
            <a:r>
              <a:rPr lang="en-US" altLang="ko-KR" dirty="0" smtClean="0"/>
              <a:t>				</a:t>
            </a:r>
            <a:r>
              <a:rPr lang="ko-KR" altLang="en-US" dirty="0" smtClean="0"/>
              <a:t>등등 </a:t>
            </a:r>
            <a:r>
              <a:rPr lang="en-US" altLang="ko-KR" dirty="0" smtClean="0"/>
              <a:t>p.146~148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Restrictions</a:t>
            </a:r>
            <a:endParaRPr lang="ko-KR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OpenCL</a:t>
            </a:r>
            <a:r>
              <a:rPr lang="en-US" altLang="ko-KR" dirty="0" smtClean="0"/>
              <a:t> </a:t>
            </a:r>
            <a:r>
              <a:rPr lang="ko-KR" altLang="en-US" dirty="0" smtClean="0"/>
              <a:t>용어 정리 </a:t>
            </a:r>
            <a:r>
              <a:rPr lang="en-US" altLang="ko-KR" dirty="0" smtClean="0"/>
              <a:t>: </a:t>
            </a:r>
            <a:r>
              <a:rPr lang="en-US" altLang="ko-KR" dirty="0" smtClean="0">
                <a:hlinkClick r:id="rId2"/>
              </a:rPr>
              <a:t>http</a:t>
            </a:r>
            <a:r>
              <a:rPr lang="en-US" altLang="ko-KR" dirty="0" smtClean="0">
                <a:hlinkClick r:id="rId2"/>
              </a:rPr>
              <a:t>://lifeisforu.tistory.com/17</a:t>
            </a:r>
            <a:endParaRPr lang="ko-KR" altLang="en-US" dirty="0" smtClean="0"/>
          </a:p>
          <a:p>
            <a:endParaRPr lang="en-US" altLang="ko-KR" dirty="0" smtClean="0"/>
          </a:p>
          <a:p>
            <a:r>
              <a:rPr lang="en-US" altLang="ko-KR" dirty="0" err="1" smtClean="0"/>
              <a:t>OpenCL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리더스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:</a:t>
            </a:r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>
                <a:hlinkClick r:id="rId3"/>
              </a:rPr>
              <a:t>http</a:t>
            </a:r>
            <a:r>
              <a:rPr lang="en-US" altLang="ko-KR" dirty="0" smtClean="0">
                <a:hlinkClick r:id="rId3"/>
              </a:rPr>
              <a:t>://cafe.naver.com/opencl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OpenCL</a:t>
            </a:r>
            <a:r>
              <a:rPr lang="en-US" altLang="ko-KR" dirty="0" smtClean="0"/>
              <a:t> </a:t>
            </a:r>
            <a:r>
              <a:rPr lang="ko-KR" altLang="en-US" dirty="0" smtClean="0"/>
              <a:t>참고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285720" y="1481328"/>
            <a:ext cx="8643998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o-KR" altLang="en-US" sz="1800" dirty="0" smtClean="0"/>
              <a:t>두 배열의 합을 계산하는 함수</a:t>
            </a: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>
                <a:solidFill>
                  <a:schemeClr val="accent2">
                    <a:lumMod val="75000"/>
                  </a:schemeClr>
                </a:solidFill>
              </a:rPr>
              <a:t>Sequential version</a:t>
            </a:r>
          </a:p>
          <a:p>
            <a:pPr>
              <a:buNone/>
            </a:pPr>
            <a:r>
              <a:rPr lang="en-US" altLang="ko-KR" sz="1800" dirty="0" smtClean="0"/>
              <a:t>void </a:t>
            </a:r>
            <a:r>
              <a:rPr lang="en-US" altLang="ko-KR" sz="1800" dirty="0" err="1" smtClean="0"/>
              <a:t>scalar_add</a:t>
            </a:r>
            <a:r>
              <a:rPr lang="en-US" altLang="ko-KR" sz="1800" dirty="0" smtClean="0"/>
              <a:t> (</a:t>
            </a:r>
            <a:r>
              <a:rPr lang="en-US" altLang="ko-KR" sz="1800" dirty="0" err="1" smtClean="0"/>
              <a:t>int</a:t>
            </a:r>
            <a:r>
              <a:rPr lang="en-US" altLang="ko-KR" sz="1800" dirty="0" smtClean="0"/>
              <a:t> n, const float *a, const float *b, float *result)</a:t>
            </a:r>
          </a:p>
          <a:p>
            <a:pPr>
              <a:buNone/>
            </a:pPr>
            <a:r>
              <a:rPr lang="en-US" altLang="ko-KR" sz="1800" dirty="0" smtClean="0"/>
              <a:t>{</a:t>
            </a:r>
          </a:p>
          <a:p>
            <a:pPr>
              <a:buNone/>
            </a:pPr>
            <a:r>
              <a:rPr lang="en-US" altLang="ko-KR" sz="1800" dirty="0" smtClean="0"/>
              <a:t>		</a:t>
            </a:r>
            <a:r>
              <a:rPr lang="en-US" altLang="ko-KR" sz="1800" dirty="0" err="1" smtClean="0"/>
              <a:t>int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i</a:t>
            </a:r>
            <a:r>
              <a:rPr lang="en-US" altLang="ko-KR" sz="1800" dirty="0" smtClean="0"/>
              <a:t>;</a:t>
            </a:r>
          </a:p>
          <a:p>
            <a:pPr>
              <a:buNone/>
            </a:pPr>
            <a:r>
              <a:rPr lang="en-US" altLang="ko-KR" sz="1800" dirty="0" smtClean="0"/>
              <a:t>		for (</a:t>
            </a:r>
            <a:r>
              <a:rPr lang="en-US" altLang="ko-KR" sz="1800" dirty="0" err="1" smtClean="0"/>
              <a:t>i</a:t>
            </a:r>
            <a:r>
              <a:rPr lang="en-US" altLang="ko-KR" sz="1800" dirty="0" smtClean="0"/>
              <a:t>=0; </a:t>
            </a:r>
            <a:r>
              <a:rPr lang="en-US" altLang="ko-KR" sz="1800" dirty="0" err="1" smtClean="0"/>
              <a:t>i</a:t>
            </a:r>
            <a:r>
              <a:rPr lang="en-US" altLang="ko-KR" sz="1800" dirty="0" smtClean="0"/>
              <a:t>&lt;n; </a:t>
            </a:r>
            <a:r>
              <a:rPr lang="en-US" altLang="ko-KR" sz="1800" dirty="0" err="1" smtClean="0"/>
              <a:t>i</a:t>
            </a:r>
            <a:r>
              <a:rPr lang="en-US" altLang="ko-KR" sz="1800" dirty="0" smtClean="0"/>
              <a:t>++)</a:t>
            </a:r>
          </a:p>
          <a:p>
            <a:pPr>
              <a:buNone/>
            </a:pPr>
            <a:r>
              <a:rPr lang="en-US" altLang="ko-KR" sz="1800" dirty="0" smtClean="0"/>
              <a:t>			result[</a:t>
            </a:r>
            <a:r>
              <a:rPr lang="en-US" altLang="ko-KR" sz="1800" dirty="0" err="1" smtClean="0"/>
              <a:t>i</a:t>
            </a:r>
            <a:r>
              <a:rPr lang="en-US" altLang="ko-KR" sz="1800" dirty="0" smtClean="0"/>
              <a:t>] = a[</a:t>
            </a:r>
            <a:r>
              <a:rPr lang="en-US" altLang="ko-KR" sz="1800" dirty="0" err="1" smtClean="0"/>
              <a:t>i</a:t>
            </a:r>
            <a:r>
              <a:rPr lang="en-US" altLang="ko-KR" sz="1800" dirty="0" smtClean="0"/>
              <a:t>] + b[</a:t>
            </a:r>
            <a:r>
              <a:rPr lang="en-US" altLang="ko-KR" sz="1800" dirty="0" err="1" smtClean="0"/>
              <a:t>i</a:t>
            </a:r>
            <a:r>
              <a:rPr lang="en-US" altLang="ko-KR" sz="1800" dirty="0" smtClean="0"/>
              <a:t>];</a:t>
            </a:r>
          </a:p>
          <a:p>
            <a:pPr>
              <a:buNone/>
            </a:pPr>
            <a:r>
              <a:rPr lang="en-US" altLang="ko-KR" sz="1800" dirty="0" smtClean="0"/>
              <a:t>}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>
                <a:solidFill>
                  <a:schemeClr val="accent2">
                    <a:lumMod val="75000"/>
                  </a:schemeClr>
                </a:solidFill>
              </a:rPr>
              <a:t>Data-parallel version</a:t>
            </a:r>
          </a:p>
          <a:p>
            <a:pPr>
              <a:buNone/>
            </a:pPr>
            <a:r>
              <a:rPr lang="en-US" altLang="ko-KR" sz="1800" b="1" dirty="0" smtClean="0"/>
              <a:t>kernel </a:t>
            </a:r>
            <a:r>
              <a:rPr lang="en-US" altLang="ko-KR" sz="1800" dirty="0" smtClean="0"/>
              <a:t> void </a:t>
            </a:r>
            <a:r>
              <a:rPr lang="en-US" altLang="ko-KR" sz="1800" dirty="0" err="1" smtClean="0"/>
              <a:t>scalar_add</a:t>
            </a:r>
            <a:r>
              <a:rPr lang="en-US" altLang="ko-KR" sz="1800" dirty="0" smtClean="0"/>
              <a:t> (</a:t>
            </a:r>
            <a:r>
              <a:rPr lang="en-US" altLang="ko-KR" sz="1800" b="1" dirty="0" smtClean="0"/>
              <a:t>global</a:t>
            </a:r>
            <a:r>
              <a:rPr lang="en-US" altLang="ko-KR" sz="1800" dirty="0" smtClean="0"/>
              <a:t> const float *a, </a:t>
            </a:r>
          </a:p>
          <a:p>
            <a:pPr>
              <a:buNone/>
            </a:pPr>
            <a:r>
              <a:rPr lang="en-US" altLang="ko-KR" sz="1800" b="1" dirty="0" smtClean="0"/>
              <a:t>				 global</a:t>
            </a:r>
            <a:r>
              <a:rPr lang="en-US" altLang="ko-KR" sz="1800" dirty="0" smtClean="0"/>
              <a:t> const float *b,</a:t>
            </a:r>
            <a:r>
              <a:rPr lang="en-US" altLang="ko-KR" sz="1800" b="1" dirty="0" smtClean="0"/>
              <a:t> </a:t>
            </a:r>
          </a:p>
          <a:p>
            <a:pPr>
              <a:buNone/>
            </a:pPr>
            <a:r>
              <a:rPr lang="en-US" altLang="ko-KR" sz="1800" b="1" dirty="0" smtClean="0"/>
              <a:t>				 global</a:t>
            </a:r>
            <a:r>
              <a:rPr lang="en-US" altLang="ko-KR" sz="1800" dirty="0" smtClean="0"/>
              <a:t> float *result)</a:t>
            </a:r>
          </a:p>
          <a:p>
            <a:pPr>
              <a:buNone/>
            </a:pPr>
            <a:r>
              <a:rPr lang="en-US" altLang="ko-KR" sz="1800" dirty="0" smtClean="0"/>
              <a:t>{</a:t>
            </a:r>
          </a:p>
          <a:p>
            <a:pPr>
              <a:buNone/>
            </a:pPr>
            <a:r>
              <a:rPr lang="en-US" altLang="ko-KR" sz="1800" dirty="0" smtClean="0"/>
              <a:t>		</a:t>
            </a:r>
            <a:r>
              <a:rPr lang="en-US" altLang="ko-KR" sz="1800" dirty="0" err="1" smtClean="0"/>
              <a:t>int</a:t>
            </a:r>
            <a:r>
              <a:rPr lang="en-US" altLang="ko-KR" sz="1800" dirty="0" smtClean="0"/>
              <a:t> id = </a:t>
            </a:r>
            <a:r>
              <a:rPr lang="en-US" altLang="ko-KR" sz="1800" b="1" dirty="0" err="1" smtClean="0"/>
              <a:t>get_global_id</a:t>
            </a:r>
            <a:r>
              <a:rPr lang="en-US" altLang="ko-KR" sz="1800" dirty="0" smtClean="0"/>
              <a:t>(0);</a:t>
            </a:r>
          </a:p>
          <a:p>
            <a:pPr>
              <a:buNone/>
            </a:pPr>
            <a:r>
              <a:rPr lang="en-US" altLang="ko-KR" sz="1800" dirty="0" smtClean="0"/>
              <a:t>		result[id] = a[id] + b[id];</a:t>
            </a:r>
          </a:p>
          <a:p>
            <a:pPr>
              <a:buNone/>
            </a:pPr>
            <a:r>
              <a:rPr lang="en-US" altLang="ko-KR" sz="1800" dirty="0" smtClean="0"/>
              <a:t>}</a:t>
            </a:r>
          </a:p>
          <a:p>
            <a:pPr>
              <a:buNone/>
            </a:pPr>
            <a:endParaRPr lang="en-US" altLang="ko-KR" sz="18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800" dirty="0" smtClean="0"/>
              <a:t>Writing a Data-Parallel Kernel Using </a:t>
            </a:r>
            <a:r>
              <a:rPr lang="en-US" altLang="ko-KR" sz="2800" dirty="0" err="1" smtClean="0"/>
              <a:t>OpenCL</a:t>
            </a:r>
            <a:r>
              <a:rPr lang="en-US" altLang="ko-KR" sz="2800" dirty="0" smtClean="0"/>
              <a:t> C</a:t>
            </a:r>
            <a:endParaRPr lang="ko-KR" alt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800" dirty="0" smtClean="0"/>
              <a:t>Writing a Data-Parallel Kernel Using </a:t>
            </a:r>
            <a:r>
              <a:rPr lang="en-US" altLang="ko-KR" sz="2800" dirty="0" err="1" smtClean="0"/>
              <a:t>OpenCL</a:t>
            </a:r>
            <a:r>
              <a:rPr lang="en-US" altLang="ko-KR" sz="2800" dirty="0" smtClean="0"/>
              <a:t> C</a:t>
            </a:r>
            <a:endParaRPr lang="ko-KR" altLang="en-US" sz="2800" dirty="0"/>
          </a:p>
        </p:txBody>
      </p:sp>
      <p:graphicFrame>
        <p:nvGraphicFramePr>
          <p:cNvPr id="22" name="표 21"/>
          <p:cNvGraphicFramePr>
            <a:graphicFrameLocks noGrp="1"/>
          </p:cNvGraphicFramePr>
          <p:nvPr/>
        </p:nvGraphicFramePr>
        <p:xfrm>
          <a:off x="1333520" y="2643182"/>
          <a:ext cx="67389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13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31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76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33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23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11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51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77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60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표 25"/>
          <p:cNvGraphicFramePr>
            <a:graphicFrameLocks noGrp="1"/>
          </p:cNvGraphicFramePr>
          <p:nvPr/>
        </p:nvGraphicFramePr>
        <p:xfrm>
          <a:off x="1333518" y="3415350"/>
          <a:ext cx="67389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34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13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18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22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22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47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17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56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41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29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11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82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표 26"/>
          <p:cNvGraphicFramePr>
            <a:graphicFrameLocks noGrp="1"/>
          </p:cNvGraphicFramePr>
          <p:nvPr/>
        </p:nvGraphicFramePr>
        <p:xfrm>
          <a:off x="1333518" y="4486920"/>
          <a:ext cx="67389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  <a:gridCol w="421184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41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11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13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14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49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25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98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80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22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79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52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80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88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69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90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286248" y="3024435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+</a:t>
            </a:r>
            <a:endParaRPr lang="ko-KR" alt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286248" y="3929066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=</a:t>
            </a:r>
            <a:endParaRPr lang="ko-KR" alt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4348" y="264318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</a:t>
            </a:r>
            <a:endParaRPr lang="ko-KR" alt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14348" y="341685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b</a:t>
            </a:r>
            <a:endParaRPr lang="ko-KR" alt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28596" y="4488428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result</a:t>
            </a:r>
            <a:endParaRPr lang="ko-KR" alt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254783" y="1643050"/>
            <a:ext cx="2457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err="1" smtClean="0"/>
              <a:t>get_global_id</a:t>
            </a:r>
            <a:r>
              <a:rPr lang="en-US" altLang="ko-KR" b="1" dirty="0" smtClean="0"/>
              <a:t>(0) = 7</a:t>
            </a:r>
            <a:endParaRPr lang="ko-KR" altLang="en-US" b="1" dirty="0"/>
          </a:p>
        </p:txBody>
      </p:sp>
      <p:sp>
        <p:nvSpPr>
          <p:cNvPr id="39" name="아래쪽 화살표 38"/>
          <p:cNvSpPr/>
          <p:nvPr/>
        </p:nvSpPr>
        <p:spPr>
          <a:xfrm>
            <a:off x="4429124" y="2000240"/>
            <a:ext cx="71438" cy="571504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dirty="0" err="1" smtClean="0"/>
              <a:t>OpenCL</a:t>
            </a:r>
            <a:r>
              <a:rPr lang="en-US" altLang="ko-KR" dirty="0" smtClean="0"/>
              <a:t> C adds the following features to C99.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sz="2200" dirty="0" smtClean="0"/>
              <a:t>- Vector data types</a:t>
            </a:r>
          </a:p>
          <a:p>
            <a:pPr>
              <a:buFontTx/>
              <a:buChar char="-"/>
            </a:pPr>
            <a:endParaRPr lang="en-US" altLang="ko-KR" sz="2200" dirty="0" smtClean="0"/>
          </a:p>
          <a:p>
            <a:pPr>
              <a:buNone/>
            </a:pPr>
            <a:r>
              <a:rPr lang="en-US" altLang="ko-KR" sz="2200" dirty="0" smtClean="0"/>
              <a:t>- Address space qualifiers</a:t>
            </a:r>
          </a:p>
          <a:p>
            <a:pPr>
              <a:buFontTx/>
              <a:buChar char="-"/>
            </a:pPr>
            <a:endParaRPr lang="en-US" altLang="ko-KR" sz="2200" dirty="0" smtClean="0"/>
          </a:p>
          <a:p>
            <a:pPr>
              <a:buNone/>
            </a:pPr>
            <a:r>
              <a:rPr lang="en-US" altLang="ko-KR" sz="2200" dirty="0" smtClean="0"/>
              <a:t>- Additions to the language for parallelism</a:t>
            </a:r>
          </a:p>
          <a:p>
            <a:pPr>
              <a:buFontTx/>
              <a:buChar char="-"/>
            </a:pPr>
            <a:endParaRPr lang="en-US" altLang="ko-KR" sz="2200" dirty="0" smtClean="0"/>
          </a:p>
          <a:p>
            <a:pPr>
              <a:buNone/>
            </a:pPr>
            <a:r>
              <a:rPr lang="en-US" altLang="ko-KR" sz="2200" dirty="0" smtClean="0"/>
              <a:t>- Images</a:t>
            </a:r>
          </a:p>
          <a:p>
            <a:pPr>
              <a:buFontTx/>
              <a:buChar char="-"/>
            </a:pPr>
            <a:endParaRPr lang="en-US" altLang="ko-KR" sz="2200" dirty="0" smtClean="0"/>
          </a:p>
          <a:p>
            <a:pPr>
              <a:buNone/>
            </a:pPr>
            <a:r>
              <a:rPr lang="en-US" altLang="ko-KR" sz="2200" dirty="0" smtClean="0"/>
              <a:t>- An extensive set of built-in functions and relational </a:t>
            </a:r>
            <a:r>
              <a:rPr lang="en-US" altLang="ko-KR" sz="2200" dirty="0" err="1" smtClean="0"/>
              <a:t>fuctions</a:t>
            </a:r>
            <a:endParaRPr lang="en-US" altLang="ko-KR" sz="2200" dirty="0" smtClean="0"/>
          </a:p>
          <a:p>
            <a:endParaRPr lang="ko-KR" altLang="en-US" dirty="0"/>
          </a:p>
        </p:txBody>
      </p:sp>
      <p:sp>
        <p:nvSpPr>
          <p:cNvPr id="4" name="제목 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Writing a Data-Parallel Kernel Using OpenCL C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Scalar Data Types</a:t>
            </a:r>
          </a:p>
          <a:p>
            <a:pPr>
              <a:buNone/>
            </a:pPr>
            <a:r>
              <a:rPr lang="en-US" altLang="ko-KR" dirty="0" smtClean="0"/>
              <a:t>  p.100 - Table 4.1</a:t>
            </a:r>
          </a:p>
          <a:p>
            <a:pPr>
              <a:buNone/>
            </a:pPr>
            <a:r>
              <a:rPr lang="en-US" altLang="ko-KR" dirty="0" smtClean="0"/>
              <a:t>  </a:t>
            </a:r>
          </a:p>
          <a:p>
            <a:pPr>
              <a:buNone/>
            </a:pPr>
            <a:r>
              <a:rPr lang="en-US" altLang="ko-KR" dirty="0" smtClean="0"/>
              <a:t>	C</a:t>
            </a:r>
            <a:r>
              <a:rPr lang="ko-KR" altLang="en-US" dirty="0" smtClean="0"/>
              <a:t>언어와 달리 </a:t>
            </a:r>
            <a:r>
              <a:rPr lang="en-US" altLang="ko-KR" dirty="0" smtClean="0"/>
              <a:t>integer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floating-point data types</a:t>
            </a:r>
            <a:r>
              <a:rPr lang="ko-KR" altLang="en-US" dirty="0" smtClean="0"/>
              <a:t>에 대한 정확한 비트 수로 사이즈를 표시한다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-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half</a:t>
            </a:r>
            <a:r>
              <a:rPr lang="en-US" altLang="ko-KR" dirty="0" smtClean="0"/>
              <a:t> data type – 2bytes </a:t>
            </a:r>
            <a:r>
              <a:rPr lang="ko-KR" altLang="en-US" dirty="0" smtClean="0"/>
              <a:t>실수 형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주로 영상처리에서 사용되는 </a:t>
            </a:r>
            <a:r>
              <a:rPr lang="ko-KR" altLang="en-US" dirty="0" err="1" smtClean="0"/>
              <a:t>자료형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err="1" smtClean="0"/>
              <a:t>OpenCL</a:t>
            </a:r>
            <a:r>
              <a:rPr lang="en-US" altLang="ko-KR" dirty="0" smtClean="0"/>
              <a:t> C</a:t>
            </a:r>
            <a:r>
              <a:rPr lang="ko-KR" altLang="en-US" dirty="0" smtClean="0"/>
              <a:t>에서 사용되는 데이터 타입</a:t>
            </a:r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286388"/>
            <a:ext cx="18002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357686" y="5357826"/>
            <a:ext cx="1842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 : </a:t>
            </a:r>
            <a:r>
              <a:rPr lang="ko-KR" altLang="en-US" dirty="0" smtClean="0"/>
              <a:t>부호비트</a:t>
            </a:r>
            <a:endParaRPr lang="en-US" altLang="ko-KR" dirty="0" smtClean="0"/>
          </a:p>
          <a:p>
            <a:r>
              <a:rPr lang="en-US" altLang="ko-KR" dirty="0" smtClean="0"/>
              <a:t>5 : </a:t>
            </a:r>
            <a:r>
              <a:rPr lang="ko-KR" altLang="en-US" dirty="0" smtClean="0"/>
              <a:t>지수비트</a:t>
            </a:r>
            <a:endParaRPr lang="en-US" altLang="ko-KR" dirty="0" smtClean="0"/>
          </a:p>
          <a:p>
            <a:r>
              <a:rPr lang="en-US" altLang="ko-KR" dirty="0" smtClean="0"/>
              <a:t>10 : </a:t>
            </a:r>
            <a:r>
              <a:rPr lang="ko-KR" altLang="en-US" dirty="0" smtClean="0"/>
              <a:t>가수비트</a:t>
            </a:r>
            <a:r>
              <a:rPr lang="en-US" altLang="ko-KR" dirty="0" smtClean="0"/>
              <a:t>   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Vector Data Types (p.103 - Table 4.2)</a:t>
            </a:r>
          </a:p>
          <a:p>
            <a:pPr>
              <a:buNone/>
            </a:pPr>
            <a:r>
              <a:rPr lang="en-US" altLang="ko-KR" dirty="0" smtClean="0"/>
              <a:t>  = name + literal value n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name</a:t>
            </a:r>
            <a:r>
              <a:rPr lang="en-US" altLang="ko-KR" dirty="0" smtClean="0"/>
              <a:t> : char, </a:t>
            </a:r>
            <a:r>
              <a:rPr lang="en-US" altLang="ko-KR" dirty="0" err="1" smtClean="0"/>
              <a:t>uchar</a:t>
            </a:r>
            <a:r>
              <a:rPr lang="en-US" altLang="ko-KR" dirty="0" smtClean="0"/>
              <a:t>, short, </a:t>
            </a:r>
            <a:r>
              <a:rPr lang="en-US" altLang="ko-KR" dirty="0" err="1" smtClean="0"/>
              <a:t>ushort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uint</a:t>
            </a:r>
            <a:r>
              <a:rPr lang="en-US" altLang="ko-KR" dirty="0" smtClean="0"/>
              <a:t>, float, long, </a:t>
            </a:r>
            <a:r>
              <a:rPr lang="en-US" altLang="ko-KR" dirty="0" err="1" smtClean="0"/>
              <a:t>ulong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altLang="ko-KR" dirty="0" smtClean="0"/>
              <a:t> : 2, 3, 4, 8, 16 </a:t>
            </a:r>
          </a:p>
          <a:p>
            <a:pPr>
              <a:buNone/>
            </a:pPr>
            <a:r>
              <a:rPr lang="en-US" altLang="ko-KR" dirty="0" smtClean="0"/>
              <a:t>     - the number of elements in the vector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err="1" smtClean="0"/>
              <a:t>OpenCL</a:t>
            </a:r>
            <a:r>
              <a:rPr lang="en-US" altLang="ko-KR" dirty="0" smtClean="0"/>
              <a:t> C</a:t>
            </a:r>
            <a:r>
              <a:rPr lang="ko-KR" altLang="en-US" dirty="0" smtClean="0"/>
              <a:t>에서 사용되는 데이터 타입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Vector Data Types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Data type size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ex ) float4 = 16bytes (float 4bytes × 4)</a:t>
            </a:r>
          </a:p>
          <a:p>
            <a:pPr>
              <a:buNone/>
            </a:pPr>
            <a:r>
              <a:rPr lang="en-US" altLang="ko-KR" dirty="0" smtClean="0"/>
              <a:t>	    char2 = 2bytes(char 1bytes × 2)</a:t>
            </a:r>
          </a:p>
          <a:p>
            <a:pPr>
              <a:buNone/>
            </a:pPr>
            <a:r>
              <a:rPr lang="en-US" altLang="ko-KR" dirty="0" smtClean="0"/>
              <a:t>	    =&gt; </a:t>
            </a:r>
            <a:r>
              <a:rPr lang="en-US" altLang="ko-KR" dirty="0" err="1" smtClean="0"/>
              <a:t>sizeof</a:t>
            </a:r>
            <a:r>
              <a:rPr lang="en-US" altLang="ko-KR" dirty="0" smtClean="0"/>
              <a:t>(component) × n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- 3-component vector types</a:t>
            </a:r>
            <a:r>
              <a:rPr lang="ko-KR" altLang="en-US" dirty="0" smtClean="0"/>
              <a:t>의 크기는 </a:t>
            </a:r>
            <a:r>
              <a:rPr lang="en-US" altLang="ko-KR" dirty="0" err="1" smtClean="0"/>
              <a:t>sizeof</a:t>
            </a:r>
            <a:r>
              <a:rPr lang="en-US" altLang="ko-KR" dirty="0" smtClean="0"/>
              <a:t>(component) × 4</a:t>
            </a:r>
            <a:r>
              <a:rPr lang="ko-KR" altLang="en-US" dirty="0" smtClean="0"/>
              <a:t>로 계산한다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err="1" smtClean="0"/>
              <a:t>OpenCL</a:t>
            </a:r>
            <a:r>
              <a:rPr lang="en-US" altLang="ko-KR" dirty="0" smtClean="0"/>
              <a:t> C</a:t>
            </a:r>
            <a:r>
              <a:rPr lang="ko-KR" altLang="en-US" dirty="0" smtClean="0"/>
              <a:t>에서 사용되는 데이터 타입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672</TotalTime>
  <Words>2537</Words>
  <Application>Microsoft Office PowerPoint</Application>
  <PresentationFormat>화면 슬라이드 쇼(4:3)</PresentationFormat>
  <Paragraphs>600</Paragraphs>
  <Slides>39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39</vt:i4>
      </vt:variant>
    </vt:vector>
  </HeadingPairs>
  <TitlesOfParts>
    <vt:vector size="40" baseType="lpstr">
      <vt:lpstr>광장</vt:lpstr>
      <vt:lpstr>Chapter 4.  Programming with OpenCL C</vt:lpstr>
      <vt:lpstr>순 서</vt:lpstr>
      <vt:lpstr>OpenCL C Programming Language</vt:lpstr>
      <vt:lpstr>Writing a Data-Parallel Kernel Using OpenCL C</vt:lpstr>
      <vt:lpstr>Writing a Data-Parallel Kernel Using OpenCL C</vt:lpstr>
      <vt:lpstr>슬라이드 6</vt:lpstr>
      <vt:lpstr>OpenCL C에서 사용되는 데이터 타입</vt:lpstr>
      <vt:lpstr>OpenCL C에서 사용되는 데이터 타입</vt:lpstr>
      <vt:lpstr>OpenCL C에서 사용되는 데이터 타입</vt:lpstr>
      <vt:lpstr>OpenCL C에서 사용되는 데이터 타입</vt:lpstr>
      <vt:lpstr>OpenCL C에서 사용되는 데이터 타입</vt:lpstr>
      <vt:lpstr>OpenCL C에서 사용되는 데이터 타입</vt:lpstr>
      <vt:lpstr>OpenCL C에서 사용되는 데이터 타입</vt:lpstr>
      <vt:lpstr>OpenCL C에서 사용되는 데이터 타입</vt:lpstr>
      <vt:lpstr>OpenCL C에서 사용되는 데이터 타입</vt:lpstr>
      <vt:lpstr>OpenCL C에서 사용되는 데이터 타입</vt:lpstr>
      <vt:lpstr>Type Conversion(형 변환)</vt:lpstr>
      <vt:lpstr>Type Conversion(형 변환)</vt:lpstr>
      <vt:lpstr>Type Conversion(형 변환)</vt:lpstr>
      <vt:lpstr>Type Conversion(형 변환)</vt:lpstr>
      <vt:lpstr>Type Conversion(형 변환)</vt:lpstr>
      <vt:lpstr>Type Conversion(형 변환)</vt:lpstr>
      <vt:lpstr>Vector Operators</vt:lpstr>
      <vt:lpstr>Vector Operators</vt:lpstr>
      <vt:lpstr>Vector Operators</vt:lpstr>
      <vt:lpstr>Vector Operators</vt:lpstr>
      <vt:lpstr>Vector Operators</vt:lpstr>
      <vt:lpstr>Qualifiers</vt:lpstr>
      <vt:lpstr>Qualifiers</vt:lpstr>
      <vt:lpstr>Qualifiers</vt:lpstr>
      <vt:lpstr>Qualifiers</vt:lpstr>
      <vt:lpstr>Qualifiers</vt:lpstr>
      <vt:lpstr>Qualifiers</vt:lpstr>
      <vt:lpstr>Qualifiers</vt:lpstr>
      <vt:lpstr>Qualifiers</vt:lpstr>
      <vt:lpstr>Qualifiers</vt:lpstr>
      <vt:lpstr>Qualifiers</vt:lpstr>
      <vt:lpstr>Restrictions</vt:lpstr>
      <vt:lpstr>OpenCL 참고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4.  Programming with OpenCL C</dc:title>
  <dc:creator>KimDoHyeong</dc:creator>
  <cp:lastModifiedBy>kim</cp:lastModifiedBy>
  <cp:revision>68</cp:revision>
  <dcterms:created xsi:type="dcterms:W3CDTF">2012-03-22T13:15:36Z</dcterms:created>
  <dcterms:modified xsi:type="dcterms:W3CDTF">2012-04-02T08:18:31Z</dcterms:modified>
</cp:coreProperties>
</file>